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302" r:id="rId3"/>
    <p:sldId id="303" r:id="rId4"/>
    <p:sldId id="304" r:id="rId5"/>
    <p:sldId id="305" r:id="rId6"/>
    <p:sldId id="306" r:id="rId7"/>
    <p:sldId id="307" r:id="rId8"/>
    <p:sldId id="273" r:id="rId9"/>
    <p:sldId id="274" r:id="rId10"/>
    <p:sldId id="300" r:id="rId11"/>
    <p:sldId id="277" r:id="rId12"/>
    <p:sldId id="275" r:id="rId13"/>
    <p:sldId id="299" r:id="rId14"/>
    <p:sldId id="276" r:id="rId15"/>
    <p:sldId id="282" r:id="rId16"/>
    <p:sldId id="278" r:id="rId17"/>
    <p:sldId id="281" r:id="rId18"/>
    <p:sldId id="283" r:id="rId19"/>
    <p:sldId id="284" r:id="rId20"/>
    <p:sldId id="285" r:id="rId21"/>
    <p:sldId id="290" r:id="rId22"/>
    <p:sldId id="291" r:id="rId23"/>
    <p:sldId id="298" r:id="rId24"/>
    <p:sldId id="292" r:id="rId25"/>
    <p:sldId id="293" r:id="rId26"/>
    <p:sldId id="294" r:id="rId27"/>
    <p:sldId id="295" r:id="rId28"/>
    <p:sldId id="296" r:id="rId29"/>
    <p:sldId id="301"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362778E-0A4E-4D0D-AD66-6BBAFEE094C5}"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25963"/>
          </a:xfrm>
        </p:spPr>
        <p:txBody>
          <a:bodyPr/>
          <a:lstStyle/>
          <a:p>
            <a:pPr lvl="0"/>
            <a:endParaRPr lang="tr-TR" noProof="0" smtClean="0"/>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C0E6731-F96B-480B-A817-45C8E1D9B4F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7A1800-DBAF-4765-9984-D4F3B7AFE68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E30E55D-80C1-47FF-9212-B50EB1AC9604}" type="datetimeFigureOut">
              <a:rPr lang="tr-TR" smtClean="0"/>
              <a:pPr/>
              <a:t>28.03.2018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A17A1800-DBAF-4765-9984-D4F3B7AFE688}"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30E55D-80C1-47FF-9212-B50EB1AC9604}" type="datetimeFigureOut">
              <a:rPr lang="tr-TR" smtClean="0"/>
              <a:pPr/>
              <a:t>28.03.2018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17A1800-DBAF-4765-9984-D4F3B7AFE688}"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0.gif"/><Relationship Id="rId4" Type="http://schemas.openxmlformats.org/officeDocument/2006/relationships/audio" Target="../media/audio2.wav"/><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audio" Target="../media/audio6.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
        <p:nvSpPr>
          <p:cNvPr id="3" name="2 İçerik Yer Tutucusu"/>
          <p:cNvSpPr>
            <a:spLocks noGrp="1"/>
          </p:cNvSpPr>
          <p:nvPr>
            <p:ph idx="1"/>
          </p:nvPr>
        </p:nvSpPr>
        <p:spPr>
          <a:xfrm>
            <a:off x="428596" y="214290"/>
            <a:ext cx="8505092" cy="6034110"/>
          </a:xfrm>
        </p:spPr>
        <p:txBody>
          <a:bodyPr/>
          <a:lstStyle/>
          <a:p>
            <a:pPr>
              <a:buNone/>
            </a:pPr>
            <a:endParaRPr lang="tr-TR" dirty="0" smtClean="0"/>
          </a:p>
          <a:p>
            <a:pPr>
              <a:buNone/>
            </a:pPr>
            <a:endParaRPr lang="tr-TR" dirty="0" smtClean="0"/>
          </a:p>
          <a:p>
            <a:pPr algn="ctr">
              <a:buNone/>
            </a:pPr>
            <a:r>
              <a:rPr lang="tr-TR" sz="4800" b="1" dirty="0" smtClean="0">
                <a:solidFill>
                  <a:srgbClr val="FF0000"/>
                </a:solidFill>
              </a:rPr>
              <a:t>ANNE BABA TUTUMLARI VE KİŞİLİK ÜZERİNDEKİ </a:t>
            </a:r>
            <a:r>
              <a:rPr lang="tr-TR" sz="4800" b="1" dirty="0" smtClean="0">
                <a:solidFill>
                  <a:srgbClr val="FF0000"/>
                </a:solidFill>
              </a:rPr>
              <a:t>ETKİLERİ</a:t>
            </a:r>
            <a:endParaRPr lang="tr-TR" sz="4800" b="1" dirty="0" smtClean="0">
              <a:solidFill>
                <a:srgbClr val="FF0000"/>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0"/>
          <p:cNvGraphicFramePr>
            <a:graphicFrameLocks noChangeAspect="1"/>
          </p:cNvGraphicFramePr>
          <p:nvPr/>
        </p:nvGraphicFramePr>
        <p:xfrm>
          <a:off x="0" y="0"/>
          <a:ext cx="9144000" cy="6858000"/>
        </p:xfrm>
        <a:graphic>
          <a:graphicData uri="http://schemas.openxmlformats.org/presentationml/2006/ole">
            <p:oleObj spid="_x0000_s19458" name="Bit Eşlem Resmi" r:id="rId8" imgW="771429" imgH="285866" progId="PBrush">
              <p:embed/>
            </p:oleObj>
          </a:graphicData>
        </a:graphic>
      </p:graphicFrame>
      <p:graphicFrame>
        <p:nvGraphicFramePr>
          <p:cNvPr id="260097" name="Object 1"/>
          <p:cNvGraphicFramePr>
            <a:graphicFrameLocks noChangeAspect="1"/>
          </p:cNvGraphicFramePr>
          <p:nvPr/>
        </p:nvGraphicFramePr>
        <p:xfrm>
          <a:off x="3635375" y="3284538"/>
          <a:ext cx="1333500" cy="3313112"/>
        </p:xfrm>
        <a:graphic>
          <a:graphicData uri="http://schemas.openxmlformats.org/presentationml/2006/ole">
            <p:oleObj spid="_x0000_s19459" name="Bit Eşlem Resmi" r:id="rId9" imgW="1333333" imgH="3315163" progId="PBrush">
              <p:embed/>
            </p:oleObj>
          </a:graphicData>
        </a:graphic>
      </p:graphicFrame>
      <p:sp>
        <p:nvSpPr>
          <p:cNvPr id="102414" name="AutoShape 14"/>
          <p:cNvSpPr>
            <a:spLocks noChangeArrowheads="1"/>
          </p:cNvSpPr>
          <p:nvPr/>
        </p:nvSpPr>
        <p:spPr bwMode="auto">
          <a:xfrm>
            <a:off x="4953000" y="228600"/>
            <a:ext cx="2133600" cy="762000"/>
          </a:xfrm>
          <a:prstGeom prst="wedgeEllipseCallout">
            <a:avLst>
              <a:gd name="adj1" fmla="val 132514"/>
              <a:gd name="adj2" fmla="val 149792"/>
            </a:avLst>
          </a:prstGeom>
          <a:solidFill>
            <a:schemeClr val="bg1"/>
          </a:solidFill>
          <a:ln w="9525">
            <a:solidFill>
              <a:schemeClr val="tx1"/>
            </a:solidFill>
            <a:miter lim="800000"/>
            <a:headEnd/>
            <a:tailEnd/>
          </a:ln>
        </p:spPr>
        <p:txBody>
          <a:bodyPr wrap="none" anchor="ctr"/>
          <a:lstStyle/>
          <a:p>
            <a:pPr eaLnBrk="0" hangingPunct="0">
              <a:lnSpc>
                <a:spcPct val="100000"/>
              </a:lnSpc>
            </a:pPr>
            <a:r>
              <a:rPr lang="tr-TR" sz="3200"/>
              <a:t>KONUŞMA</a:t>
            </a:r>
            <a:endParaRPr lang="tr-TR" sz="2400" b="0">
              <a:latin typeface="Times New Roman" pitchFamily="18" charset="0"/>
            </a:endParaRPr>
          </a:p>
        </p:txBody>
      </p:sp>
      <p:sp>
        <p:nvSpPr>
          <p:cNvPr id="102415" name="AutoShape 15"/>
          <p:cNvSpPr>
            <a:spLocks noChangeArrowheads="1"/>
          </p:cNvSpPr>
          <p:nvPr/>
        </p:nvSpPr>
        <p:spPr bwMode="auto">
          <a:xfrm>
            <a:off x="5257800" y="1447800"/>
            <a:ext cx="2438400" cy="685800"/>
          </a:xfrm>
          <a:prstGeom prst="wedgeRoundRectCallout">
            <a:avLst>
              <a:gd name="adj1" fmla="val 98440"/>
              <a:gd name="adj2" fmla="val 139583"/>
              <a:gd name="adj3" fmla="val 16667"/>
            </a:avLst>
          </a:prstGeom>
          <a:solidFill>
            <a:schemeClr val="bg1"/>
          </a:solidFill>
          <a:ln w="9525">
            <a:solidFill>
              <a:schemeClr val="tx1"/>
            </a:solidFill>
            <a:miter lim="800000"/>
            <a:headEnd/>
            <a:tailEnd/>
          </a:ln>
        </p:spPr>
        <p:txBody>
          <a:bodyPr wrap="none" anchor="ctr"/>
          <a:lstStyle/>
          <a:p>
            <a:pPr eaLnBrk="0" hangingPunct="0">
              <a:lnSpc>
                <a:spcPct val="100000"/>
              </a:lnSpc>
            </a:pPr>
            <a:r>
              <a:rPr lang="tr-TR" sz="3200"/>
              <a:t>SUS AĞLAMA</a:t>
            </a:r>
            <a:endParaRPr lang="tr-TR" sz="2400" b="0">
              <a:latin typeface="Times New Roman" pitchFamily="18" charset="0"/>
            </a:endParaRPr>
          </a:p>
        </p:txBody>
      </p:sp>
      <p:sp>
        <p:nvSpPr>
          <p:cNvPr id="102416" name="AutoShape 16"/>
          <p:cNvSpPr>
            <a:spLocks noChangeArrowheads="1"/>
          </p:cNvSpPr>
          <p:nvPr/>
        </p:nvSpPr>
        <p:spPr bwMode="auto">
          <a:xfrm>
            <a:off x="5638800" y="2438400"/>
            <a:ext cx="2590800" cy="762000"/>
          </a:xfrm>
          <a:prstGeom prst="wedgeEllipseCallout">
            <a:avLst>
              <a:gd name="adj1" fmla="val 79963"/>
              <a:gd name="adj2" fmla="val 82500"/>
            </a:avLst>
          </a:prstGeom>
          <a:solidFill>
            <a:schemeClr val="bg1"/>
          </a:solidFill>
          <a:ln w="9525">
            <a:solidFill>
              <a:schemeClr val="tx1"/>
            </a:solidFill>
            <a:miter lim="800000"/>
            <a:headEnd/>
            <a:tailEnd/>
          </a:ln>
        </p:spPr>
        <p:txBody>
          <a:bodyPr wrap="none" anchor="ctr"/>
          <a:lstStyle/>
          <a:p>
            <a:pPr eaLnBrk="0" hangingPunct="0">
              <a:lnSpc>
                <a:spcPct val="100000"/>
              </a:lnSpc>
            </a:pPr>
            <a:r>
              <a:rPr lang="tr-TR" sz="3200"/>
              <a:t>BAĞIRMA</a:t>
            </a:r>
            <a:endParaRPr lang="tr-TR" sz="2400" b="0">
              <a:latin typeface="Times New Roman" pitchFamily="18" charset="0"/>
            </a:endParaRPr>
          </a:p>
        </p:txBody>
      </p:sp>
      <p:sp>
        <p:nvSpPr>
          <p:cNvPr id="102417" name="AutoShape 17"/>
          <p:cNvSpPr>
            <a:spLocks noChangeArrowheads="1"/>
          </p:cNvSpPr>
          <p:nvPr/>
        </p:nvSpPr>
        <p:spPr bwMode="auto">
          <a:xfrm>
            <a:off x="838200" y="228600"/>
            <a:ext cx="1828800" cy="685800"/>
          </a:xfrm>
          <a:prstGeom prst="wedgeEllipseCallout">
            <a:avLst>
              <a:gd name="adj1" fmla="val -97569"/>
              <a:gd name="adj2" fmla="val 210185"/>
            </a:avLst>
          </a:prstGeom>
          <a:solidFill>
            <a:schemeClr val="bg1"/>
          </a:solidFill>
          <a:ln w="9525">
            <a:solidFill>
              <a:schemeClr val="tx1"/>
            </a:solidFill>
            <a:miter lim="800000"/>
            <a:headEnd/>
            <a:tailEnd/>
          </a:ln>
        </p:spPr>
        <p:txBody>
          <a:bodyPr wrap="none" anchor="ctr"/>
          <a:lstStyle/>
          <a:p>
            <a:pPr eaLnBrk="0" hangingPunct="0">
              <a:lnSpc>
                <a:spcPct val="100000"/>
              </a:lnSpc>
            </a:pPr>
            <a:r>
              <a:rPr lang="tr-TR" sz="2400">
                <a:solidFill>
                  <a:srgbClr val="FF0000"/>
                </a:solidFill>
              </a:rPr>
              <a:t>ZIRLAMA</a:t>
            </a:r>
            <a:endParaRPr lang="tr-TR" sz="2400" b="0">
              <a:solidFill>
                <a:schemeClr val="tx1"/>
              </a:solidFill>
              <a:latin typeface="Times New Roman" pitchFamily="18" charset="0"/>
            </a:endParaRPr>
          </a:p>
        </p:txBody>
      </p:sp>
      <p:sp>
        <p:nvSpPr>
          <p:cNvPr id="102418" name="AutoShape 18"/>
          <p:cNvSpPr>
            <a:spLocks noChangeArrowheads="1"/>
          </p:cNvSpPr>
          <p:nvPr/>
        </p:nvSpPr>
        <p:spPr bwMode="auto">
          <a:xfrm>
            <a:off x="762000" y="1066800"/>
            <a:ext cx="2362200" cy="990600"/>
          </a:xfrm>
          <a:prstGeom prst="wedgeEllipseCallout">
            <a:avLst>
              <a:gd name="adj1" fmla="val -87162"/>
              <a:gd name="adj2" fmla="val 141028"/>
            </a:avLst>
          </a:prstGeom>
          <a:solidFill>
            <a:schemeClr val="bg1"/>
          </a:solidFill>
          <a:ln w="9525">
            <a:solidFill>
              <a:schemeClr val="tx1"/>
            </a:solidFill>
            <a:miter lim="800000"/>
            <a:headEnd/>
            <a:tailEnd/>
          </a:ln>
        </p:spPr>
        <p:txBody>
          <a:bodyPr wrap="none" anchor="ctr"/>
          <a:lstStyle/>
          <a:p>
            <a:pPr eaLnBrk="0" hangingPunct="0">
              <a:lnSpc>
                <a:spcPct val="100000"/>
              </a:lnSpc>
            </a:pPr>
            <a:r>
              <a:rPr lang="tr-TR" sz="2400">
                <a:solidFill>
                  <a:srgbClr val="FF0000"/>
                </a:solidFill>
              </a:rPr>
              <a:t>BANA KARŞI</a:t>
            </a:r>
          </a:p>
          <a:p>
            <a:pPr eaLnBrk="0" hangingPunct="0">
              <a:lnSpc>
                <a:spcPct val="100000"/>
              </a:lnSpc>
            </a:pPr>
            <a:r>
              <a:rPr lang="tr-TR" sz="2400">
                <a:solidFill>
                  <a:srgbClr val="FF0000"/>
                </a:solidFill>
              </a:rPr>
              <a:t>GELME</a:t>
            </a:r>
          </a:p>
        </p:txBody>
      </p:sp>
      <p:sp>
        <p:nvSpPr>
          <p:cNvPr id="102419" name="AutoShape 19"/>
          <p:cNvSpPr>
            <a:spLocks noChangeArrowheads="1"/>
          </p:cNvSpPr>
          <p:nvPr/>
        </p:nvSpPr>
        <p:spPr bwMode="auto">
          <a:xfrm>
            <a:off x="1143000" y="2286000"/>
            <a:ext cx="2667000" cy="685800"/>
          </a:xfrm>
          <a:prstGeom prst="wedgeEllipseCallout">
            <a:avLst>
              <a:gd name="adj1" fmla="val -93097"/>
              <a:gd name="adj2" fmla="val 181713"/>
            </a:avLst>
          </a:prstGeom>
          <a:solidFill>
            <a:schemeClr val="bg1"/>
          </a:solidFill>
          <a:ln w="9525">
            <a:solidFill>
              <a:schemeClr val="tx1"/>
            </a:solidFill>
            <a:miter lim="800000"/>
            <a:headEnd/>
            <a:tailEnd/>
          </a:ln>
        </p:spPr>
        <p:txBody>
          <a:bodyPr wrap="none" anchor="ctr"/>
          <a:lstStyle/>
          <a:p>
            <a:pPr eaLnBrk="0" hangingPunct="0">
              <a:lnSpc>
                <a:spcPct val="100000"/>
              </a:lnSpc>
            </a:pPr>
            <a:r>
              <a:rPr lang="tr-TR" sz="2800">
                <a:solidFill>
                  <a:srgbClr val="FF0000"/>
                </a:solidFill>
              </a:rPr>
              <a:t>CEVAP VERME</a:t>
            </a:r>
            <a:endParaRPr lang="tr-TR" sz="2800">
              <a:solidFill>
                <a:schemeClr val="tx1"/>
              </a:solidFill>
            </a:endParaRPr>
          </a:p>
        </p:txBody>
      </p:sp>
      <p:sp>
        <p:nvSpPr>
          <p:cNvPr id="102420" name="AutoShape 20"/>
          <p:cNvSpPr>
            <a:spLocks noChangeArrowheads="1"/>
          </p:cNvSpPr>
          <p:nvPr/>
        </p:nvSpPr>
        <p:spPr bwMode="auto">
          <a:xfrm>
            <a:off x="3419475" y="1125538"/>
            <a:ext cx="1600200" cy="1295400"/>
          </a:xfrm>
          <a:prstGeom prst="cloudCallout">
            <a:avLst>
              <a:gd name="adj1" fmla="val 3769"/>
              <a:gd name="adj2" fmla="val 102329"/>
            </a:avLst>
          </a:prstGeom>
          <a:solidFill>
            <a:schemeClr val="accent1"/>
          </a:solidFill>
          <a:ln w="9525">
            <a:solidFill>
              <a:srgbClr val="009900"/>
            </a:solidFill>
            <a:round/>
            <a:headEnd/>
            <a:tailEnd/>
          </a:ln>
        </p:spPr>
        <p:txBody>
          <a:bodyPr wrap="none" anchor="ctr"/>
          <a:lstStyle/>
          <a:p>
            <a:pPr eaLnBrk="0" hangingPunct="0">
              <a:lnSpc>
                <a:spcPct val="100000"/>
              </a:lnSpc>
            </a:pPr>
            <a:r>
              <a:rPr lang="tr-TR" sz="3600">
                <a:solidFill>
                  <a:srgbClr val="FF0000"/>
                </a:solidFill>
              </a:rPr>
              <a:t>UFFFF</a:t>
            </a:r>
          </a:p>
        </p:txBody>
      </p:sp>
      <p:sp>
        <p:nvSpPr>
          <p:cNvPr id="102421" name="Text Box 21" descr="Mor örgü"/>
          <p:cNvSpPr txBox="1">
            <a:spLocks noChangeArrowheads="1"/>
          </p:cNvSpPr>
          <p:nvPr/>
        </p:nvSpPr>
        <p:spPr bwMode="auto">
          <a:xfrm>
            <a:off x="5257800" y="3505200"/>
            <a:ext cx="3671918" cy="2272866"/>
          </a:xfrm>
          <a:prstGeom prst="rect">
            <a:avLst/>
          </a:prstGeom>
          <a:noFill/>
          <a:ln w="9525">
            <a:noFill/>
            <a:miter lim="800000"/>
            <a:headEnd/>
            <a:tailEnd/>
          </a:ln>
        </p:spPr>
        <p:txBody>
          <a:bodyPr wrap="square">
            <a:spAutoFit/>
          </a:bodyPr>
          <a:lstStyle/>
          <a:p>
            <a:pPr algn="l" eaLnBrk="0" hangingPunct="0">
              <a:lnSpc>
                <a:spcPct val="120000"/>
              </a:lnSpc>
              <a:spcBef>
                <a:spcPct val="50000"/>
              </a:spcBef>
            </a:pPr>
            <a:r>
              <a:rPr lang="tr-TR" sz="2000" b="1" dirty="0">
                <a:solidFill>
                  <a:srgbClr val="008000"/>
                </a:solidFill>
              </a:rPr>
              <a:t>Bu sefer başka savunma mekanizmaları devreye girer.</a:t>
            </a:r>
            <a:r>
              <a:rPr lang="tr-TR" sz="2000" b="1" dirty="0">
                <a:solidFill>
                  <a:srgbClr val="FFFF66"/>
                </a:solidFill>
              </a:rPr>
              <a:t> </a:t>
            </a:r>
            <a:r>
              <a:rPr lang="tr-TR" sz="2000" b="1" dirty="0">
                <a:solidFill>
                  <a:srgbClr val="000000"/>
                </a:solidFill>
              </a:rPr>
              <a:t>Tikler, tırnak yeme, parmak emme, kekemelik</a:t>
            </a:r>
            <a:r>
              <a:rPr lang="tr-TR" sz="2000" b="1" dirty="0">
                <a:solidFill>
                  <a:srgbClr val="FFFF66"/>
                </a:solidFill>
              </a:rPr>
              <a:t> </a:t>
            </a:r>
            <a:r>
              <a:rPr lang="tr-TR" sz="2000" b="1" dirty="0">
                <a:solidFill>
                  <a:srgbClr val="008000"/>
                </a:solidFill>
              </a:rPr>
              <a:t>vb. davranış bozuklukları su yüzüne çıkar...</a:t>
            </a:r>
          </a:p>
        </p:txBody>
      </p:sp>
      <p:sp>
        <p:nvSpPr>
          <p:cNvPr id="102422" name="Text Box 22"/>
          <p:cNvSpPr txBox="1">
            <a:spLocks noChangeArrowheads="1"/>
          </p:cNvSpPr>
          <p:nvPr/>
        </p:nvSpPr>
        <p:spPr bwMode="auto">
          <a:xfrm>
            <a:off x="228600" y="3962400"/>
            <a:ext cx="3505200" cy="2265813"/>
          </a:xfrm>
          <a:prstGeom prst="rect">
            <a:avLst/>
          </a:prstGeom>
          <a:noFill/>
          <a:ln w="9525">
            <a:noFill/>
            <a:miter lim="800000"/>
            <a:headEnd/>
            <a:tailEnd/>
          </a:ln>
        </p:spPr>
        <p:txBody>
          <a:bodyPr>
            <a:spAutoFit/>
          </a:bodyPr>
          <a:lstStyle/>
          <a:p>
            <a:pPr algn="l" eaLnBrk="0" hangingPunct="0">
              <a:lnSpc>
                <a:spcPct val="120000"/>
              </a:lnSpc>
              <a:spcBef>
                <a:spcPct val="50000"/>
              </a:spcBef>
            </a:pPr>
            <a:r>
              <a:rPr lang="tr-TR" sz="2400" b="1" dirty="0">
                <a:solidFill>
                  <a:srgbClr val="008000"/>
                </a:solidFill>
              </a:rPr>
              <a:t>Çocuk; anne baba korkusuyla ağlamayı terk ettiği zaman biriken iç sıkıntılarını boşaltamaz.</a:t>
            </a:r>
          </a:p>
        </p:txBody>
      </p:sp>
      <p:pic>
        <p:nvPicPr>
          <p:cNvPr id="102423" name="Picture 23" descr="j0282742"/>
          <p:cNvPicPr>
            <a:picLocks noChangeAspect="1" noChangeArrowheads="1" noCrop="1"/>
          </p:cNvPicPr>
          <p:nvPr/>
        </p:nvPicPr>
        <p:blipFill>
          <a:blip r:embed="rId10" cstate="print"/>
          <a:srcRect/>
          <a:stretch>
            <a:fillRect/>
          </a:stretch>
        </p:blipFill>
        <p:spPr bwMode="auto">
          <a:xfrm>
            <a:off x="3708400" y="3213100"/>
            <a:ext cx="1223963" cy="122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097"/>
                                        </p:tgtEl>
                                        <p:attrNameLst>
                                          <p:attrName>style.visibility</p:attrName>
                                        </p:attrNameLst>
                                      </p:cBhvr>
                                      <p:to>
                                        <p:strVal val="visible"/>
                                      </p:to>
                                    </p:set>
                                    <p:animEffect transition="in" filter="fade">
                                      <p:cBhvr>
                                        <p:cTn id="7" dur="1000"/>
                                        <p:tgtEl>
                                          <p:spTgt spid="260097"/>
                                        </p:tgtEl>
                                      </p:cBhvr>
                                    </p:animEffect>
                                  </p:childTnLst>
                                </p:cTn>
                              </p:par>
                              <p:par>
                                <p:cTn id="8" presetID="10" presetClass="entr" presetSubtype="0" fill="hold" nodeType="withEffect">
                                  <p:stCondLst>
                                    <p:cond delay="0"/>
                                  </p:stCondLst>
                                  <p:childTnLst>
                                    <p:set>
                                      <p:cBhvr>
                                        <p:cTn id="9" dur="1" fill="hold">
                                          <p:stCondLst>
                                            <p:cond delay="0"/>
                                          </p:stCondLst>
                                        </p:cTn>
                                        <p:tgtEl>
                                          <p:spTgt spid="102423"/>
                                        </p:tgtEl>
                                        <p:attrNameLst>
                                          <p:attrName>style.visibility</p:attrName>
                                        </p:attrNameLst>
                                      </p:cBhvr>
                                      <p:to>
                                        <p:strVal val="visible"/>
                                      </p:to>
                                    </p:set>
                                    <p:animEffect transition="in" filter="fade">
                                      <p:cBhvr>
                                        <p:cTn id="10" dur="1000"/>
                                        <p:tgtEl>
                                          <p:spTgt spid="10242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02422"/>
                                        </p:tgtEl>
                                        <p:attrNameLst>
                                          <p:attrName>style.visibility</p:attrName>
                                        </p:attrNameLst>
                                      </p:cBhvr>
                                      <p:to>
                                        <p:strVal val="visible"/>
                                      </p:to>
                                    </p:set>
                                    <p:anim calcmode="discrete" valueType="clr">
                                      <p:cBhvr override="childStyle">
                                        <p:cTn id="15" dur="80"/>
                                        <p:tgtEl>
                                          <p:spTgt spid="102422"/>
                                        </p:tgtEl>
                                        <p:attrNameLst>
                                          <p:attrName>style.color</p:attrName>
                                        </p:attrNameLst>
                                      </p:cBhvr>
                                      <p:tavLst>
                                        <p:tav tm="0">
                                          <p:val>
                                            <p:clrVal>
                                              <a:srgbClr val="009900"/>
                                            </p:clrVal>
                                          </p:val>
                                        </p:tav>
                                        <p:tav tm="50000">
                                          <p:val>
                                            <p:clrVal>
                                              <a:srgbClr val="FFFF00"/>
                                            </p:clrVal>
                                          </p:val>
                                        </p:tav>
                                      </p:tavLst>
                                    </p:anim>
                                    <p:anim calcmode="discrete" valueType="clr">
                                      <p:cBhvr>
                                        <p:cTn id="16" dur="80"/>
                                        <p:tgtEl>
                                          <p:spTgt spid="102422"/>
                                        </p:tgtEl>
                                        <p:attrNameLst>
                                          <p:attrName>fillcolor</p:attrName>
                                        </p:attrNameLst>
                                      </p:cBhvr>
                                      <p:tavLst>
                                        <p:tav tm="0">
                                          <p:val>
                                            <p:clrVal>
                                              <a:schemeClr val="accent2"/>
                                            </p:clrVal>
                                          </p:val>
                                        </p:tav>
                                        <p:tav tm="50000">
                                          <p:val>
                                            <p:clrVal>
                                              <a:schemeClr val="hlink"/>
                                            </p:clrVal>
                                          </p:val>
                                        </p:tav>
                                      </p:tavLst>
                                    </p:anim>
                                    <p:set>
                                      <p:cBhvr>
                                        <p:cTn id="17" dur="80"/>
                                        <p:tgtEl>
                                          <p:spTgt spid="10242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3" name="Sık Orman Kritik Duruş.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iterate type="lt">
                                    <p:tmPct val="100000"/>
                                  </p:iterate>
                                  <p:childTnLst>
                                    <p:set>
                                      <p:cBhvr>
                                        <p:cTn id="21" dur="1" fill="hold">
                                          <p:stCondLst>
                                            <p:cond delay="0"/>
                                          </p:stCondLst>
                                        </p:cTn>
                                        <p:tgtEl>
                                          <p:spTgt spid="102417"/>
                                        </p:tgtEl>
                                        <p:attrNameLst>
                                          <p:attrName>style.visibility</p:attrName>
                                        </p:attrNameLst>
                                      </p:cBhvr>
                                      <p:to>
                                        <p:strVal val="visible"/>
                                      </p:to>
                                    </p:set>
                                    <p:anim calcmode="lin" valueType="num">
                                      <p:cBhvr additive="base">
                                        <p:cTn id="22" dur="75" fill="hold"/>
                                        <p:tgtEl>
                                          <p:spTgt spid="102417"/>
                                        </p:tgtEl>
                                        <p:attrNameLst>
                                          <p:attrName>ppt_x</p:attrName>
                                        </p:attrNameLst>
                                      </p:cBhvr>
                                      <p:tavLst>
                                        <p:tav tm="0">
                                          <p:val>
                                            <p:strVal val="0-#ppt_w/2"/>
                                          </p:val>
                                        </p:tav>
                                        <p:tav tm="100000">
                                          <p:val>
                                            <p:strVal val="#ppt_x"/>
                                          </p:val>
                                        </p:tav>
                                      </p:tavLst>
                                    </p:anim>
                                    <p:anim calcmode="lin" valueType="num">
                                      <p:cBhvr additive="base">
                                        <p:cTn id="23" dur="75" fill="hold"/>
                                        <p:tgtEl>
                                          <p:spTgt spid="1024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breeze.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6" fill="hold" grpId="0" nodeType="clickEffect">
                                  <p:stCondLst>
                                    <p:cond delay="0"/>
                                  </p:stCondLst>
                                  <p:iterate type="lt">
                                    <p:tmPct val="100000"/>
                                  </p:iterate>
                                  <p:childTnLst>
                                    <p:set>
                                      <p:cBhvr>
                                        <p:cTn id="27" dur="1" fill="hold">
                                          <p:stCondLst>
                                            <p:cond delay="0"/>
                                          </p:stCondLst>
                                        </p:cTn>
                                        <p:tgtEl>
                                          <p:spTgt spid="102414"/>
                                        </p:tgtEl>
                                        <p:attrNameLst>
                                          <p:attrName>style.visibility</p:attrName>
                                        </p:attrNameLst>
                                      </p:cBhvr>
                                      <p:to>
                                        <p:strVal val="visible"/>
                                      </p:to>
                                    </p:set>
                                    <p:anim calcmode="lin" valueType="num">
                                      <p:cBhvr additive="base">
                                        <p:cTn id="28" dur="75" fill="hold"/>
                                        <p:tgtEl>
                                          <p:spTgt spid="102414"/>
                                        </p:tgtEl>
                                        <p:attrNameLst>
                                          <p:attrName>ppt_x</p:attrName>
                                        </p:attrNameLst>
                                      </p:cBhvr>
                                      <p:tavLst>
                                        <p:tav tm="0">
                                          <p:val>
                                            <p:strVal val="1+#ppt_w/2"/>
                                          </p:val>
                                        </p:tav>
                                        <p:tav tm="100000">
                                          <p:val>
                                            <p:strVal val="#ppt_x"/>
                                          </p:val>
                                        </p:tav>
                                      </p:tavLst>
                                    </p:anim>
                                    <p:anim calcmode="lin" valueType="num">
                                      <p:cBhvr additive="base">
                                        <p:cTn id="29" dur="75" fill="hold"/>
                                        <p:tgtEl>
                                          <p:spTgt spid="1024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LAZER.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iterate type="lt">
                                    <p:tmPct val="100000"/>
                                  </p:iterate>
                                  <p:childTnLst>
                                    <p:set>
                                      <p:cBhvr>
                                        <p:cTn id="33" dur="1" fill="hold">
                                          <p:stCondLst>
                                            <p:cond delay="0"/>
                                          </p:stCondLst>
                                        </p:cTn>
                                        <p:tgtEl>
                                          <p:spTgt spid="102418"/>
                                        </p:tgtEl>
                                        <p:attrNameLst>
                                          <p:attrName>style.visibility</p:attrName>
                                        </p:attrNameLst>
                                      </p:cBhvr>
                                      <p:to>
                                        <p:strVal val="visible"/>
                                      </p:to>
                                    </p:set>
                                    <p:anim calcmode="lin" valueType="num">
                                      <p:cBhvr additive="base">
                                        <p:cTn id="34" dur="75" fill="hold"/>
                                        <p:tgtEl>
                                          <p:spTgt spid="102418"/>
                                        </p:tgtEl>
                                        <p:attrNameLst>
                                          <p:attrName>ppt_x</p:attrName>
                                        </p:attrNameLst>
                                      </p:cBhvr>
                                      <p:tavLst>
                                        <p:tav tm="0">
                                          <p:val>
                                            <p:strVal val="0-#ppt_w/2"/>
                                          </p:val>
                                        </p:tav>
                                        <p:tav tm="100000">
                                          <p:val>
                                            <p:strVal val="#ppt_x"/>
                                          </p:val>
                                        </p:tav>
                                      </p:tavLst>
                                    </p:anim>
                                    <p:anim calcmode="lin" valueType="num">
                                      <p:cBhvr additive="base">
                                        <p:cTn id="35" dur="75" fill="hold"/>
                                        <p:tgtEl>
                                          <p:spTgt spid="102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LAZER.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6" fill="hold" grpId="0" nodeType="clickEffect">
                                  <p:stCondLst>
                                    <p:cond delay="0"/>
                                  </p:stCondLst>
                                  <p:iterate type="lt">
                                    <p:tmPct val="100000"/>
                                  </p:iterate>
                                  <p:childTnLst>
                                    <p:set>
                                      <p:cBhvr>
                                        <p:cTn id="39" dur="1" fill="hold">
                                          <p:stCondLst>
                                            <p:cond delay="0"/>
                                          </p:stCondLst>
                                        </p:cTn>
                                        <p:tgtEl>
                                          <p:spTgt spid="102415"/>
                                        </p:tgtEl>
                                        <p:attrNameLst>
                                          <p:attrName>style.visibility</p:attrName>
                                        </p:attrNameLst>
                                      </p:cBhvr>
                                      <p:to>
                                        <p:strVal val="visible"/>
                                      </p:to>
                                    </p:set>
                                    <p:anim calcmode="lin" valueType="num">
                                      <p:cBhvr additive="base">
                                        <p:cTn id="40" dur="75" fill="hold"/>
                                        <p:tgtEl>
                                          <p:spTgt spid="102415"/>
                                        </p:tgtEl>
                                        <p:attrNameLst>
                                          <p:attrName>ppt_x</p:attrName>
                                        </p:attrNameLst>
                                      </p:cBhvr>
                                      <p:tavLst>
                                        <p:tav tm="0">
                                          <p:val>
                                            <p:strVal val="1+#ppt_w/2"/>
                                          </p:val>
                                        </p:tav>
                                        <p:tav tm="100000">
                                          <p:val>
                                            <p:strVal val="#ppt_x"/>
                                          </p:val>
                                        </p:tav>
                                      </p:tavLst>
                                    </p:anim>
                                    <p:anim calcmode="lin" valueType="num">
                                      <p:cBhvr additive="base">
                                        <p:cTn id="41" dur="75" fill="hold"/>
                                        <p:tgtEl>
                                          <p:spTgt spid="1024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LAZER.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iterate type="lt">
                                    <p:tmPct val="100000"/>
                                  </p:iterate>
                                  <p:childTnLst>
                                    <p:set>
                                      <p:cBhvr>
                                        <p:cTn id="45" dur="1" fill="hold">
                                          <p:stCondLst>
                                            <p:cond delay="0"/>
                                          </p:stCondLst>
                                        </p:cTn>
                                        <p:tgtEl>
                                          <p:spTgt spid="102419"/>
                                        </p:tgtEl>
                                        <p:attrNameLst>
                                          <p:attrName>style.visibility</p:attrName>
                                        </p:attrNameLst>
                                      </p:cBhvr>
                                      <p:to>
                                        <p:strVal val="visible"/>
                                      </p:to>
                                    </p:set>
                                    <p:anim calcmode="lin" valueType="num">
                                      <p:cBhvr additive="base">
                                        <p:cTn id="46" dur="75" fill="hold"/>
                                        <p:tgtEl>
                                          <p:spTgt spid="102419"/>
                                        </p:tgtEl>
                                        <p:attrNameLst>
                                          <p:attrName>ppt_x</p:attrName>
                                        </p:attrNameLst>
                                      </p:cBhvr>
                                      <p:tavLst>
                                        <p:tav tm="0">
                                          <p:val>
                                            <p:strVal val="0-#ppt_w/2"/>
                                          </p:val>
                                        </p:tav>
                                        <p:tav tm="100000">
                                          <p:val>
                                            <p:strVal val="#ppt_x"/>
                                          </p:val>
                                        </p:tav>
                                      </p:tavLst>
                                    </p:anim>
                                    <p:anim calcmode="lin" valueType="num">
                                      <p:cBhvr additive="base">
                                        <p:cTn id="47" dur="75" fill="hold"/>
                                        <p:tgtEl>
                                          <p:spTgt spid="1024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LAZER.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iterate type="lt">
                                    <p:tmPct val="100000"/>
                                  </p:iterate>
                                  <p:childTnLst>
                                    <p:set>
                                      <p:cBhvr>
                                        <p:cTn id="51" dur="1" fill="hold">
                                          <p:stCondLst>
                                            <p:cond delay="0"/>
                                          </p:stCondLst>
                                        </p:cTn>
                                        <p:tgtEl>
                                          <p:spTgt spid="102416"/>
                                        </p:tgtEl>
                                        <p:attrNameLst>
                                          <p:attrName>style.visibility</p:attrName>
                                        </p:attrNameLst>
                                      </p:cBhvr>
                                      <p:to>
                                        <p:strVal val="visible"/>
                                      </p:to>
                                    </p:set>
                                    <p:anim calcmode="lin" valueType="num">
                                      <p:cBhvr additive="base">
                                        <p:cTn id="52" dur="75" fill="hold"/>
                                        <p:tgtEl>
                                          <p:spTgt spid="102416"/>
                                        </p:tgtEl>
                                        <p:attrNameLst>
                                          <p:attrName>ppt_x</p:attrName>
                                        </p:attrNameLst>
                                      </p:cBhvr>
                                      <p:tavLst>
                                        <p:tav tm="0">
                                          <p:val>
                                            <p:strVal val="1+#ppt_w/2"/>
                                          </p:val>
                                        </p:tav>
                                        <p:tav tm="100000">
                                          <p:val>
                                            <p:strVal val="#ppt_x"/>
                                          </p:val>
                                        </p:tav>
                                      </p:tavLst>
                                    </p:anim>
                                    <p:anim calcmode="lin" valueType="num">
                                      <p:cBhvr additive="base">
                                        <p:cTn id="53" dur="75" fill="hold"/>
                                        <p:tgtEl>
                                          <p:spTgt spid="102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LAZER.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2420"/>
                                        </p:tgtEl>
                                        <p:attrNameLst>
                                          <p:attrName>style.visibility</p:attrName>
                                        </p:attrNameLst>
                                      </p:cBhvr>
                                      <p:to>
                                        <p:strVal val="visible"/>
                                      </p:to>
                                    </p:set>
                                    <p:animEffect transition="in" filter="wipe(down)">
                                      <p:cBhvr>
                                        <p:cTn id="58" dur="1000"/>
                                        <p:tgtEl>
                                          <p:spTgt spid="102420"/>
                                        </p:tgtEl>
                                      </p:cBhvr>
                                    </p:animEffect>
                                  </p:childTnLst>
                                  <p:subTnLst>
                                    <p:audio>
                                      <p:cMediaNode>
                                        <p:cTn display="0" masterRel="sameClick">
                                          <p:stCondLst>
                                            <p:cond evt="begin" delay="0">
                                              <p:tn val="56"/>
                                            </p:cond>
                                          </p:stCondLst>
                                          <p:endCondLst>
                                            <p:cond evt="onStopAudio" delay="0">
                                              <p:tgtEl>
                                                <p:sldTgt/>
                                              </p:tgtEl>
                                            </p:cond>
                                          </p:endCondLst>
                                        </p:cTn>
                                        <p:tgtEl>
                                          <p:sndTgt r:embed="rId6" name="bomb.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0"/>
                                  </p:iterate>
                                  <p:childTnLst>
                                    <p:set>
                                      <p:cBhvr>
                                        <p:cTn id="62" dur="1" fill="hold">
                                          <p:stCondLst>
                                            <p:cond delay="0"/>
                                          </p:stCondLst>
                                        </p:cTn>
                                        <p:tgtEl>
                                          <p:spTgt spid="102421"/>
                                        </p:tgtEl>
                                        <p:attrNameLst>
                                          <p:attrName>style.visibility</p:attrName>
                                        </p:attrNameLst>
                                      </p:cBhvr>
                                      <p:to>
                                        <p:strVal val="visible"/>
                                      </p:to>
                                    </p:set>
                                    <p:animEffect transition="in" filter="wipe(left)">
                                      <p:cBhvr>
                                        <p:cTn id="63" dur="300"/>
                                        <p:tgtEl>
                                          <p:spTgt spid="102421"/>
                                        </p:tgtEl>
                                      </p:cBhvr>
                                    </p:animEffect>
                                  </p:childTnLst>
                                  <p:subTnLst>
                                    <p:audio>
                                      <p:cMediaNode>
                                        <p:cTn display="0" masterRel="sameClick">
                                          <p:stCondLst>
                                            <p:cond evt="begin" delay="0">
                                              <p:tn val="61"/>
                                            </p:cond>
                                          </p:stCondLst>
                                          <p:endCondLst>
                                            <p:cond evt="onStopAudio" delay="0">
                                              <p:tgtEl>
                                                <p:sldTgt/>
                                              </p:tgtEl>
                                            </p:cond>
                                          </p:endCondLst>
                                        </p:cTn>
                                        <p:tgtEl>
                                          <p:sndTgt r:embed="rId7" name="DAKTIL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4" grpId="0" animBg="1" autoUpdateAnimBg="0"/>
      <p:bldP spid="102415" grpId="0" animBg="1" autoUpdateAnimBg="0"/>
      <p:bldP spid="102416" grpId="0" animBg="1" autoUpdateAnimBg="0"/>
      <p:bldP spid="102417" grpId="0" animBg="1" autoUpdateAnimBg="0"/>
      <p:bldP spid="102418" grpId="0" animBg="1" autoUpdateAnimBg="0"/>
      <p:bldP spid="102419" grpId="0" animBg="1" autoUpdateAnimBg="0"/>
      <p:bldP spid="102420" grpId="0" animBg="1"/>
      <p:bldP spid="102421" grpId="0"/>
      <p:bldP spid="1024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58204" cy="1153276"/>
          </a:xfrm>
        </p:spPr>
        <p:txBody>
          <a:bodyPr>
            <a:normAutofit fontScale="90000"/>
          </a:bodyPr>
          <a:lstStyle/>
          <a:p>
            <a:r>
              <a:rPr lang="tr-TR" b="1" dirty="0" smtClean="0">
                <a:solidFill>
                  <a:srgbClr val="FF0000"/>
                </a:solidFill>
              </a:rPr>
              <a:t>SERBEST ANNE BABA TUTUMLARI(AŞIRI HOŞGÖRÜLÜ)</a:t>
            </a:r>
            <a:endParaRPr lang="tr-TR" b="1" dirty="0">
              <a:solidFill>
                <a:srgbClr val="FF0000"/>
              </a:solidFill>
            </a:endParaRPr>
          </a:p>
        </p:txBody>
      </p:sp>
      <p:sp>
        <p:nvSpPr>
          <p:cNvPr id="3" name="2 İçerik Yer Tutucusu"/>
          <p:cNvSpPr>
            <a:spLocks noGrp="1"/>
          </p:cNvSpPr>
          <p:nvPr>
            <p:ph idx="1"/>
          </p:nvPr>
        </p:nvSpPr>
        <p:spPr>
          <a:xfrm>
            <a:off x="457200" y="1935480"/>
            <a:ext cx="7829576" cy="4708230"/>
          </a:xfrm>
        </p:spPr>
        <p:txBody>
          <a:bodyPr>
            <a:normAutofit lnSpcReduction="10000"/>
          </a:bodyPr>
          <a:lstStyle/>
          <a:p>
            <a:pPr>
              <a:buNone/>
            </a:pPr>
            <a:r>
              <a:rPr lang="tr-TR" b="1" dirty="0" smtClean="0"/>
              <a:t>   Çocuğun başına buyruk yetişmesi, dilediğince davranması ve çocuğun üzerinde aile denetiminin olmaması vardır. Çocuğun aşırı hareket ve davranış serbestliği vardır. Kendisine ve çevresine zarar verebilecek davranışlarda bile denetimden uzaktır, aile müdahale etmez. Aile doğruyu ve yanlışı çocuğunun yaparak yaşayarak öğrenmesini ister, çocuğa neyi yapması veya neyi yapmaması konusunda bilgi verilmez.Aile içinde çocuğun hakları sınırsızdır. Çocuğun nerede duracağı belirlenmemiştir.</a:t>
            </a:r>
            <a:endParaRPr lang="tr-TR" b="1" dirty="0"/>
          </a:p>
        </p:txBody>
      </p:sp>
      <p:sp>
        <p:nvSpPr>
          <p:cNvPr id="3074" name="AutoShape 2" descr="data:image/jpeg;base64,/9j/4AAQSkZJRgABAQAAAQABAAD/2wCEAAkGBhQSERUUExQWFRUVGBgYFRYXFxYYGhgXGBgYGBgYFxoYHCYeGBkjGhcYHy8gIycpLCwsGh4xNTAqNSYrLCkBCQoKDgwOGg8PGikkHBwpKSkpKSwsKSkpKSksKSwsKSwpKSwpKSwsKSwpKSksLCksKSwpLCwsLCksLCwsKSksLP/AABEIAMIBAwMBIgACEQEDEQH/xAAbAAABBQEBAAAAAAAAAAAAAAADAAECBAUGB//EAEMQAAECBAMFBgQEBAQEBwAAAAECEQADITEEQVESYXGBkQUiobHB8AYTMtFCUuHxFCNygjNikqIWQ1PSBxU0Y6Oywv/EABkBAAMBAQEAAAAAAAAAAAAAAAABAgMEBf/EACURAAICAQQCAgMBAQAAAAAAAAABAhEhAxIxUUFhInEEMoETQv/aAAwDAQACEQMRAD8AApBUCRmL6hwXYc4Li5QE5wB3gFAj+nZJI3gCISMPsuSS5uCraDjRxeJ4uUFJCwVFaTs1cACl2qaiPJXDO9/shTSaBrlnyHGCC7/aBKsCrNutbQSWgtUg31s9PCJxReUx9nMZ15/tCLZ8PWGlygEgCgDDU77xKbvPvfElJgUI2mJFKEA3B+9RDYWWUkglyWL2ow04wVKdkM5Le/SIzsWlCQp6O36boGMJLxBSWBU5LBqAUpypeLR7RVLH1E2ABrfjHOYv4hSgofM+F4r4L4pTMSdoMwNjoaecCurE0mdgvtQn6paVOwzHMxn4eYhX1SlSiCzBb7wa02SKjjAOy+0UzgSk0Bbi2Zi8vDspJoNpLkBwXSQxNa0ID8INzE4RsmvBJ2e7OWknIVOli4bdD4bsWY+0JyJhFASjZUHZ9khTMWGUBlywC7tYEeXOCmWHHmCPX3SHu9E7emLtAzfmbRlMhhmXChdmFQaVpEPm0qhQ3UVTfsktzaDS56hZRbj94KMat67Kg1XAMFpglJFITU2fk9a2plFpaKBqa790QnCWVbS5SSz23hs8oRTLVshJmSzdwQzaEWPSFS8Me5rlCXx/VvKHnLqDuHr+kTmdnKPeRMQv/KtgRzAduMQMmaUJIlue87KBF6VH2zilElyQVNQPeUJLHly1gCp4SHWFSzqQ/jBpU5J/EP05wqKtBfnqqgqd0nZBAVUMc30MAQE6FOvyzs/7T3fKJISRMS1qvwIIgADgbrQW0Pamy+UBZOyoObhY2a3vrEEydkMoFLU3F8w0CSlwz5iCS5ige6ogGjZOK2O7yg3Ji2tEk0tWgreCoNj76REzB+Vs3SSmpvS0RXODsDVrLDPwUKdRAJ+xkLSod7unMgUpu9RCxWHYOKpe4L766RCam5ILGr3Fd4cXgalMqhuDUa8obYL0WQruuDvs/nA0LUHsQcrV3H79YgsuHchTs4YOK3FjaEoUu7MaAg0On2homgh3gvwMKHE4ZLDf1EeEKCxGOTRsy2eumtni9gsAkyJrAd4qLipfUv7AgM34dQSCqYDWgJSz2+npBcN2LMQkpRPUEmtwbjfuilGiZT3cGekvssL3BOQSWYcXg6w0D/4GQK92ueyn0EFR8IpH4xoQJig26ih0MS4F/wCpEJ6xTn9ppSWLvvcHxvFrFdjokj/GmigZPzCoW3gtxjncdjEqoCVNXaU1NYFArfYfE9uJll1klJsWNMmNGjK7S7aC5akux+YkhJLlmLsdLdYx+18eVd0OwcEndnxcWimiQoixY0CjU7IpyjZaaq2LeN2pjNqY75MBuAp1vFfDTat6+90ExHZxBYVJdtaDPiaRKdKSgOzmtNK1c56Rukqozcndm38NYr+HmOVApVQgKBfRhHXSfiuQtkOtCkq/EGoxDE9I8l2FrNBw5Rt9mY4lOzMSFAi7VzzDHxjOej5GtS8M9Nl4kG1zV2cUIz1/WDoVcguGd/dI5fsyfsgKAGx+ZIBHPMcS0dJh56FJB9CaNm0cjjRrZMLYZUzy4nk8HRLFVNU0PJ/vFQrSmhUE0p3m4N+8WpE8ajUMctYkqxl3zqDk4DZk5EvnEggVyz4RJB2hDJlA8QD6QCHRv9s8TSDzNb7tdIEgAq3pO/SCLSXDFhYwWVRNM1TGvWvnEDiLuhCrfUkWcChDNDkvEpQCiRqCPAw02JxVB07Bb+WEsaFNOn2iv/CILkLUL0IBF+sSkKdPvOEzANpUDI5gwWSkhk4MUZSX5ptuO7f5Q05BAND3FVo96Ua44RJSqbx+0MleYpkeX7QYHTGKnAYj2YjORmcvX9oKMUohne9wD5xCXhkBzsgOzlJItqKgwJIMilqrQkPoYZMoKS9a1cd0uHqWoeYhFP5VMctsHzT9oNLQQ7bLPkoUeti0Vkh0JEpJB2VEkZKAFaZjdSAhbKZVMnNnO8UiwVAG1xpmPCK3zAFqDh6G9dIADl4eABR0B6QoAo58mjq3FmsAodbXi0GBHddzpUZ1zFzAJ4DG9izbhS8TSss933+f6Q2UiwC3P08sor4yZLSHKRd7B3oxG/fEZk1QVZw2lXetXoGjMx2KrqcucJDbKuM7RVMJDls+NXHCMpyqYP8AppoB+ZQFTw/QReUkqJQKNRR84sYPCPNBZgAdkbhRzueN1gyKCuytpQ2hyNhmfBusTlpUpagANmWO4CPxF2J1YB+e+N5OB76BmQSef6NEJ+C2bByqnCoJPRA6wrA55ODFUgd9SqHQVUT/ALvAxVw+HCvnFQYADZGiUlgPF46tGBBtkAkcw5vnURSxeGAUtIsUEDeQQB4nxjRSJaMHs7AgAvq4PFgfEpPOKiZYRPVKX3XLpOhNR45x0GDkAmbIP1MVo4KBp4vwMVu1+zfmIKj9SacQkgA8WUB0ik+xAZE2bKUrZJDEOnJi7kaA2ItwNtzs3EBDTUAD8yGo2fKKUhJKEg/4oBMsn8YQe/KVvYUMaPy0pAmB2JD5d1W/IgkVy6xLVjs35XxEVJB2JanPeBcEJ1S31NmKHPWNBXaEs0Mt9TbiB1vGEqWlLNYtkwBP0lsgS4bI0jQAcB/e6MJJouKQVUrDqLiUxYuQA9airQyflpLgrTRrveluYiFaijGkTKcsgOkZ2XsQ8qWG/wARQbUAvxiwUMKziaElpb0Acuw0EVEKtwEFJYg5OCG8fe+Cx7fbCSpIIB+cnZIp3FOxtnE5OHIWCJqFJcFtgpPUq9IrlITSrJJAI04cCIMlAuOW/QwX6FT7JoStKmCQRl3g7dPbxGYsuWQ7FiApL1tQ5GJbA8s4jNS2zz8gfSFhhTQzTXLy1MbM1rh63yh5Zp9KhmxH6wXatWEok0NjRjoQQ0PAZ8ANsbweBv0hImjXlY+MGw89SkAkm2XSCAEWvvYvx1hYC2U8QbERJSC8WJkhJZwlzajHwiC5YdtkNuKh6wUK2SluAcoWw4qAeIB84ipALDvJc/hUadQaQkd2jqrvH/bFC/hL+DQd3AkeRh4ba4/7ftDwBRzS5oKaF3FL5gs9NYhJSwG4AE8E9LxJaKUuBT7aiIpDZNTkwMI0omVX/TrGNil7FT9RPUmkX0bJ+m4qRmCa94ZHjFLEyAL1atdYqPIpcCwqQlLnM14nOLUhTkGgew3DP3rFVEqz8AN+Zi2iYkOekamJelF1FW9kjcGbwc84Hicaymu+mgLnraISVvuABr0EZ87FBG0o8R76RI6NWZOCKk/S/iA/j5RnSWmfzL1pyjPmYr56wn8LurRhWvExqDEp2aUAFBucVhpjoabhwmeFAUep1dLMILMwwIP9Vf8A4lehg0nDbSQo6gDiSB5QScdhaRlX0bnlA50G0o4js1vkEUKFqf8AuA9TFhOFJMxCqpo3+liPGN9XZO0j3fdFSbKbi48KQbw2YMmePpFdkpKD/wDZJ8+hi92LiypACqUY/wBSaE8784qKWacSP+3weC4KUEvXUHwLtnfxMXhommjSKNf03Q4SBypTQ1rDYTDCcHVOVLIAtUb6e8oPL7Jl3OKWXazNamUYOFGin6K+HzcNmHvwg+0LRNeBkj/mzVPZlHg5toekDOCkv/zj/eWpue7Qms8jUvQWYiru+0AeDd0+Ih8ueZ90h1iSUgGUVbAIBUpzsu7Vdw9YIoSriQkXufsIVLsM9ERQZdYiZbhRB+llVNg4FOsHTNBTSWgA5VPjwgeynZI2EkHVIgSSBtvwRTNS1VJ6iEjEI/MOsSlkAd1KBwSMuUQlzlBR7xrUWDagNBSDJMT0ildQwJoa5DU2iZmFrKP9pB8QIdc5QspXWAInkrqok51MPAqYfaLsAokaJPnaHMtX5TS9hlx3QFaixudYgJY2fDpSDAUw8xKm+kg3DlP3gZSTQ0bIqHo8RQurbg3DOHmKAN8v09YeBZEOKeqv+2FApsokk18YUG0L9mWn4aWS5mrGnfmdW2rxCZ8JuQ66Mbq2nN67TuGyiCcctqU1FPZ9tAJk9eZ9+sXuI2+y6j4NQUOvYAZySNktm7FtfYjFxwSnuoI2E/S2mXpF/CYSUpM3bSFFg5qSQE0qbMyo5rtXE7Kd59iKElkuHEh/fCH/AIvwtvJjDw2JKrxqYVYat8vesJmlF2RN16Qjg9rvK3ADqSYHh03UeQjTwstSmYW/bziWNFPtDDplSwlAG0sgEjR6mAYbsaaoPWt+GUdJ2Z8NLWsrmchf9o6aVgAKUiLsujnpmFKUyU/53PJKvVoL2jgmQhWhBPnG3NwgLboDiMO6dmJZSLWFmAS23Rizw6jxboHPrF9yzQNGDq/vf5CC2Ojk8SkpnAZO55A/eC/xHf6eoPnFrtjBEzA3M84qTsMR71/SLjIiURSu2Eiaz57JG8RrSvGvvyjzzFS1qmApB701RDcW849DwaSQNoVYE8Wb0MOZKVFnYGyDm5D7iHA8PGCBP6wOYe4qlik+LesRlOVdYirC6JkMGOnpBAC3BsoaYoZkVZ3MDlzdod3vb0gmg8Imi7Jyi6SKZeBIMElAxKVhllyU7AqxUwyBFL3h0p1WkbkgqI5xdMztWDSdm+ZPrEZqmqba6GJLnIyClF7E7IfkIdOKIHdSlNbgEl2pVT8IVVyO2+BJmOWAJ1ZKuloRw6gdrZbI7TJvnrRoc4lRuo9WFt0QSXh4FkmRUutAf+o+QiKZQb6lnVglI5O5hTFWESKYLCiBkoUKo2tNsk+TQpa6WCdyQAIUkmzGlLUpqTSGloqe9c2HqbdIdsVImFHU9YUOQn8g6q+8KF/R/wAOeCcshl+/CAT0VzNGvl93i4oCK2ILe98JyY1EzV4dRmDZUB3FBWbhrA8yIDhuwf4mYozFiXJl1WumdgHo/GLE4DbQot9RHIggCL+D7K/iJUpAolaytf8ASlmBi3J0mXowTnTBYr4DlGT83BTvmkXSSkvwIAYxhypBCe8CMmOWsegTMH8tYVKUlKE0LkAEab4rdpdjiYkkCpJJidz8mk4rwchJW6xoK/b7x3Pw5hO6+sctI7LZds26R3/ZGH2UAQNmSiWJUiDfJgwDCKk3GBMFDbCqw7wKbh4rzO1DkpuQini+05gFFpPECHQWEnkCFKU8c5O+NCgtMQDvEauH+K8KpIJUEnR4W0e4uYvD1EZfaEgCmZ3PB5fayZitoHui3lFbH47ZWFC+QpnR6w0iGyphezGZpRKg2ySzBrHW9Wi8cIsKolCTa5Ob2Yb4lP7UmlKWW3eIUyakNQOLXflFTZfM3vfjDpIzuRclJba+apBSpKklLUL63iaMLICRtLmLZi1h1cExWSinrBFIBDc2id3Q9t8l0YxCQ0uWEg6s3QAVhlz1BY2VbIIdhvv6RTQXzYv9osTh9J3EevpBbYbUqIzOJNc69YnLI68oio15Q22AAScnr1iCiU2WCH0I82PjEdlxCQtUxwkFmHeI2U31VfpBUS0J+tZXX6UCj7znFULcBDFwf2ygkmWdmzb1UA5mp5CCpxRJ7qQnhd4ZZ2lVu94eEGWIyk0db/0J/wD0ftEioJPdSz5k7R6mASTQbr8qQVYJIYEtkP1oIL6FXYOcon6qtUPuziDEnu3914b4sK2aOQToKgUNz9ohNoQLBqCw/U1uYPsd9DfL1UOTmFAlFzCihf0xlquAb/r9orrLAto/WDowc0kPsJyooqJN7BO455RE9izC/wDMOlEpFebvC2MHqIycaulaAEF72IPoax13YsgGSdmhZdt7GnGsc4v4dBB2pi9akAU3AANTnF7s7txEhYT8wElmN0g1udLiuoituCtPU+dmkj4TStO3MO0BYHzjpMPgU/KChmAYDJImIO0nYfe6X9BBEbSAxDJ/CXDbwIho6Zu0ZicIkKJ1jTw81qRRmmsSlTKxJCNkFxFLF9l7eZHCCyJ0WDPi0yas4jtr4RUsH+fOTpsqaORV8HTBMG1PWUO5qty2TW5vHrGKWDGFiuzts0J4CNYyrgmcL5PN5vwyszGQS2Tk11pHSdl/+HwUAV3js+x/hlKDtKDnrG4MKGaE7YL0eJ/FPasyTPGHkizB9SoCg3sYt9j4WapbTwWFi7gtwtHQfEPZZGKVS7EHOoanSHw2HCUijPU1euu+HKSUaSM9rvkuy1pKWLUUkji+yOdYKkCBYeUVJmFIdkq6hiza5xJOIBbN7AAl+kYux4CbIpxiSUxLD4WYoulICf8AMc83AtBU4GWB/NmbRcd1NnygUWJzRVVMTrVzTMmCHaWlkpLpIvTLXraLCsfLS3y0DRzATiiSXNT6fvDwge5jJ7PU38yYGy2RU/aCDEISSEy6hu8uruHcZRAqDBy9eubPDTMieHJ/1hbuh7OyU+cpdSeUDRLYkvW45UiSAwYZekSlySr6Rud2A4n7RNNl2kh8MnfX7H9ILLRtW62A5wJciWLkrOn4H4fiiXzCpto5WsKE2HSKwRnwSEtlEvtC7WD8dHgRnKIY0AegoKOLCDFNGhsPhSpSj9KQfqLtYW1MFthSXICUWPEUHvjFibLFCp6ZA14E5PpeGQsN3Q2pNzWrfl5QNKfqG9/CBC5yEHaShRJ2RkABTwhREyEm5hQ8h8TGxHbpH0gDWhLacb3pwilPxk1T7UwtokAU6UiMyYyVKyAyra/OALngpcUcA555HSBybGoJFSbLDCjtZ9OHSKU6vsRaxEkEi/d+2z+sU51xmA3Em+tqQIZs9h/Fxk9yaVGXkbkXvqI6XE/FMoStpO0st3Wc+GUeb4g04bJNK7x0Bjpfg0BQKVVYnzPqDA1iy1Ls6nAYz5iEqIYkAkaHMRcSIpLRsLpYxdkqeIKTLMswTagaIMkRRaIfJJizIkAViAMSeGhvIYYliAIuSyc6DWOdxqJqTtS6mxDtzEYcydjELK5s4bBZpewGTzFTFWZ0qOn+JcAFpSofUksDuMYkvsdRqS3vfApvaUxSQTQZanfwgaZilCqieb8IG15MpW8I1USZUtISpZIH4QbnN2vxMDT2olIaUgAZE/aMwj9YIkevvflE7hf5oIrFKXcm7kCg/f8ASIz67ChYgv8A2kiGUa8q5cIjMCWFc1U6GnOBA1RFKi404ZwklmcX4UYfeHdoNJQV0AYaqoNS2tHhU2VaQhURNIK6IYsS7lgHGrNyhpqJY/8AcULD8IpV9YiZxVSgA/CAwgpLkm2+CYCE/UNtVmsnwNYcrJZ2rVhYXA6WhimIbVVZMeVgfWC8BtpkwISAStgCdAIaVLcBVknM5/0jPjFvbADJGyM9S2phUNu+BTFpTQssnQ90Hec+UQmTVGm61gIEs9AR78YKhGZcJHVWmzrvPGD6FwClLfaAyNdBnXrEwQLG91ZncNBBJ0y2QyEBltVywGfvP7RX0L7EhQYQokcc1gGyhQ7EcwxArTVvepgBSA4Daly/geEFelaX5AGj74guXVwC+fu0IopTSz+MUC1wXe3O0aS5ZzqacM/RopTUihs368soaGUZpLhs7dC0a3wpMKZ7ag+h9TGNigAQzqIFAA4cZlqtGt8NSJhnpJDAAk89MxFNfElSyd5jEOl4jg8TlB5NUtGdikmWp8jGJobaVxNM2MvD4wECLInRZaZoCZEl4gJDmKQxQgGKwiZ4aYopTokkE8SMoYNl89ooSnamLSlOTmM/F9u4aYzl0vejfeMrE/D2HT9QUsf5lqPmYyv/ACjCOdgK3J2lM/B4pRN1CFW2as7EpU2x9Nxwt6Q8u2u6KaWFBoAPSLAWAHJ65RDOQmtTV5Gm+ChzFaQszCyRtF8rcyYvjBBP+KsJ/wAqTX79Gg2k7kVJszZLVKzkA5OlMhvg47PUobSh8vZIIq5Y3cW87QVGKSkNKSEvXaVfi0AmzSpTqLk0GnTKHhCdsMqYgE7Acj8SxTcwiKBtll94lxXJ6U0gYPo2d84ilRCn/WxHo8FhSFhapD3YPy/WDy00ivgiB3QKBSgKGwJbjRovysPsuVlhoPqPS0SlZTaQMdTnkBxNhETKBqWUaZEJcWf8xGpiP8QpaasGcBNKEOK61g6BQWgeOBVfJGcCakucurU0FcoM1IH8twwrduWugpEhNZmNcyMv6fvByH0GICakA7vUwGbN1rblUW0iMoMCNKPq0Psg/V9NdxJ0H3yg8h4JJRtAE0Az36DUwLFqoCAAzDVq14nfDqmbRswH0jSBzZzUz09TD+ifsKlFKljCgCFUq7wodILZz7gI7xoHfexvnEZk9IqC+6/73jXT2AkB1q0ckgUrazVh/wCIw8twhO0dAGB5mK2ryTub4Rhfwc2ZVKSHtl1ettInM+HEpl7U6ZsgVNWf3S26NLE9sqIYBKB1OdHjIn9lLxO3sAzJgS4DmySHbLarQcouOXSJlaVsYTcOgdxJJ3hi+hMbXw2kzXmbISmyWLvqdN0cj2F2D/FztmbNWFAnal/SaG2p3sA0es4Ps1MqWEIAAAAAGUTrLZ8S9JJ5KEuhaCYrDhQrBJ8hjEiKRgjZnLTiqSdU+UXMLjwoXi3j8O4jlsdhygumh3RSYHVpDxL5SsjHJYL4mWk7K0k7x9jG6jt4M8XVi4Ly+y9uswkDSM4/DPzEzBL2Q4KQ7ivLe0V+z/i+Xip6MOiZ3luAWLUBOYGjR3OClhCQkWGfnHTpaDeWc+rqpYRyivh3EgBkD/UDxtUw57FQljOW5H4TQN/SL847mWB94bFdly5wZaXOSsxwN40l+Ov+TJazfJxy+1EoS0pLAZ08BFDHzHWlVytI3uQa+Yi92z2GrDl/qQT3Veh3+cUZ6xsS1VoopoDTaAIci1QKnWOOSadM6VVXEmUhnIentj0h5MpkgaDj1JicsuLQ+GSVnZTU5nIcT6RNFN9jpS1zkObRKXhyoFQ7oS52lQYyky1AKVtqYaMHccrQKfiyVVfcMvCHVE23wJLbRUh6t3jTJqDlCmV1r190hxEdkjw5RMmUlQwJdVB9XgWNOsXJUtxdgLn0G/hAhIA7xNDs93MmzbhQViE4k8rAClK+kFE3fAfbcMKDxPGBFfjBAtwd0RKAGKhQ2FnbXMDzhcsrCQko+on6cq/Vmw0F3MDKyb5FuT5RJRJI2tegyAhpiWqqyjQC9BVuBziucC4ySRSurtyz4QBUklYDX9nxiwRWvCgyFAGgyxsU/FYnQHLdvikiLHRMCQzAtnrCgYlmGh2xYOdmp2vqqd9fOBpo32aBLmkWuSNbG7e84earuuoizk+cZUdF9A5syrCqiwAzJYlgY9F+C/hv5MsqmN8xd2yAsl/GMn4X+FxsCdNBJugF6ZhR36DKOsw6ilgKk2+/CO/Q0tvyZxaureEZHxP8AIxP8yWfkz0/TNS9xbaa/G48IwuzfiKbImDD49Py5lkTv+XM0rYHfbVo9DlYk2LPrlFftPsyViE7E1AWk3BHjuO+N56cZqmZQ1HB4MidIcPFQIYQw+F5+G/9LMEyXlInEuBpLmCoG5QIgB7eQkhOISrDrOU0Mk/0zB3FdY4Z/jyidcdWMgU9FIxcZh3MdKrDvUFwbEVB4RXx3Ztj1jCmjWzjz2VWNHD4BgeEdHheyAzmsEV2YS7RaE8njycN/DY+UsZTUn/cI96VKdTDOseSfHWA2MRKIzUPAiPYUJc8I9LR/RWcWt+xDDVJfLziwlVWoM4QQAYmpBvGhkAx8tM2WUKFFC/kRwvHCqwxSmfKJZVGGpCqWrUZiPQTa8c58S/yWmJQCpfdKyBRhSnDyjm14Wt3RtpSf6mGjstKQFYhRSLpSHcnlU+URxHaBV3UDYTuu3o8VlzColSi6jqYg1ffv944HLo61Hyw3yQACDUuD/aQR4KiQFtBDywnZNRRQfL6g3mkRYk4clzZIz8aeENBdDSEE2D/AL1gy2SMtrXJOtrmBKxDJZAKRXaV+I58h94hSE8Asjlykte4JPnB5DG/2vSBDJ8zb3eLExaUM31ZA76OfGkJLyNvwPMUBsuKMAlL6D6lHMOLRRVMdSi3eUATxDjyAgpWS5JJLxHDySpRP4Ug7RpQu+t4LsKoKiW4Ksk3+w3xAocud9MgNBEp6BtApDDIEvp4weVJFyO6L/YRX0Zt2TlgIBmEuW/lp1pc8LQCVLKjU71K0GZiE2YSqvLcMhCxa9kfLGRdZ10HAP1irsVCV2gr8KmGQaFEpXZpIBJAfI+HhCh5C0clOngKYDaoRQijN5x0Xwr2D89QmLHcTYEXIJpwfrAPh/4eM9QWofyw/FRYU4b47/DSWACAABR8huGp8BG+lo38mRq6tfFFgqFABXT1OgiSJYrqbn7aCGlyWFDvJNzxMEQ8dxxglSSKp/0nOGlYquyaK0J8oKT+jwGfJSoexCAsCaKDziOIwqVgpWlKgciAQeILxmrmTEXG0MnBy35RZw3aIUPqA3F/OGMxZ/wRLBKsOuZhlH/pl0PqZZdJHS0VMRh8fJoUS8WnWWflTP8ASXSeUdeZxb1v7yggrarc4hwjLlFxnKPDOBwXxhJCtib8zDq/LNSQB/cAzdI6vClK0hSSFJNiCCDzFItYzAomjZmIStP5VAKHQ7iYxP8AgeSCVSFTcMrWSvZTzQXSQ48Yxf48fBqtd+Tkvi/B/P7TwslNe8FK3AFz4JVHpKpbV4xgdmfBJl4wYqZPM5YSU95ASQC4BdNHA846ZaH5PG8Y7VRlOW52RCaQxFImTWJTRFEAJZ1HCKXaeB+bKUg51TuUKj3vi4o9IZac4lq1Q06dnmovXgeNIkvI74vdp9nq/iFJGZB3VqeFXhAollh3165J4/aPKcKdM9BTxgjIk7CSZqQApmFHIBBHCvsROfPVMIfugGidALcYBOdT7RcnP9NN0MgmkK+grsMmWSSDUEMBZnoXL5uIhhpZIDhnZxv06xNB7wbmIafPYEMytfyg2bU8YNvYt3hBp84SwQD32cUcBvXLc8U5c4KANyfSvvjFDE4k02Tcip41jSwGFNEtUFq5NQl9IHkE6ZOShzUsMz5RalJodNPdzFdTuUE91NQfzPmdINJBNBq3OJrobfZMS9qgo1X0FXMKZOBZnYOAPU8YliFMNlNbbStWyG6IYaWCCVWSXJ3VpxtGnoj2RI2QFm5LIG8XPARXw4qVKqA77ybCJ4mYZlf8wCUjIG3lAcWtlBCagX0UrM+kAAZ2KJUSc4UXBLlI7qz3hfjeFDoW86Ts9IEtLUZAtTKNmWMsgAw5Q0KPTjwjil+zIxNWfvSGhRRJBRoIJIFvekNCgAacH6RhdppAVTSFCgBBuy5pe56xpTdc4UKAbLKre9YnK9R5iHhQAOLHh6CBqt1hQoBkZP1RKdbnDwoAAzsvesJVxChQCOe7fp8wih2RXpHMyvpHD1hQo83W5Z26PBNeXEQ0i55eQhQox8GvktSEAGYwH0xlrPdVwPlDQocuCYcsDJHcG4jzMdWgfy1nMqVX+6HhQ0QzPl2T/T6mLOAtMOYTSHhQR5HLgp4s0HGDT/8ABTvUX3taFChRKYPA/i3JLeMBwH+In+r0hQorokCKvxPmYUKFDGf/2Q=="/>
          <p:cNvSpPr>
            <a:spLocks noChangeAspect="1" noChangeArrowheads="1"/>
          </p:cNvSpPr>
          <p:nvPr/>
        </p:nvSpPr>
        <p:spPr bwMode="auto">
          <a:xfrm>
            <a:off x="6350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6" name="AutoShape 4" descr="data:image/jpeg;base64,/9j/4AAQSkZJRgABAQAAAQABAAD/2wCEAAkGBhQSERUUExQWFRUVGBgYFRYXFxYYGhgXGBgYGBgYFxoYHCYeGBkjGhcYHy8gIycpLCwsGh4xNTAqNSYrLCkBCQoKDgwOGg8PGikkHBwpKSkpKSwsKSkpKSksKSwsKSwpKSwpKSwsKSwpKSksLCksKSwpLCwsLCksLCwsKSksLP/AABEIAMIBAwMBIgACEQEDEQH/xAAbAAABBQEBAAAAAAAAAAAAAAADAAECBAUGB//EAEMQAAECBAMFBgQEBAQEBwAAAAECEQADITEEQVESYXGBkQUiobHB8AYTMtFCUuHxFCNygjNikqIWQ1PSBxU0Y6Oywv/EABkBAAMBAQEAAAAAAAAAAAAAAAABAgMEBf/EACURAAICAQQCAgMBAQAAAAAAAAABAhEhAxIxUUFhInEEMoETQv/aAAwDAQACEQMRAD8AApBUCRmL6hwXYc4Li5QE5wB3gFAj+nZJI3gCISMPsuSS5uCraDjRxeJ4uUFJCwVFaTs1cACl2qaiPJXDO9/shTSaBrlnyHGCC7/aBKsCrNutbQSWgtUg31s9PCJxReUx9nMZ15/tCLZ8PWGlygEgCgDDU77xKbvPvfElJgUI2mJFKEA3B+9RDYWWUkglyWL2ow04wVKdkM5Le/SIzsWlCQp6O36boGMJLxBSWBU5LBqAUpypeLR7RVLH1E2ABrfjHOYv4hSgofM+F4r4L4pTMSdoMwNjoaecCurE0mdgvtQn6paVOwzHMxn4eYhX1SlSiCzBb7wa02SKjjAOy+0UzgSk0Bbi2Zi8vDspJoNpLkBwXSQxNa0ID8INzE4RsmvBJ2e7OWknIVOli4bdD4bsWY+0JyJhFASjZUHZ9khTMWGUBlywC7tYEeXOCmWHHmCPX3SHu9E7emLtAzfmbRlMhhmXChdmFQaVpEPm0qhQ3UVTfsktzaDS56hZRbj94KMat67Kg1XAMFpglJFITU2fk9a2plFpaKBqa790QnCWVbS5SSz23hs8oRTLVshJmSzdwQzaEWPSFS8Me5rlCXx/VvKHnLqDuHr+kTmdnKPeRMQv/KtgRzAduMQMmaUJIlue87KBF6VH2zilElyQVNQPeUJLHly1gCp4SHWFSzqQ/jBpU5J/EP05wqKtBfnqqgqd0nZBAVUMc30MAQE6FOvyzs/7T3fKJISRMS1qvwIIgADgbrQW0Pamy+UBZOyoObhY2a3vrEEydkMoFLU3F8w0CSlwz5iCS5ige6ogGjZOK2O7yg3Ji2tEk0tWgreCoNj76REzB+Vs3SSmpvS0RXODsDVrLDPwUKdRAJ+xkLSod7unMgUpu9RCxWHYOKpe4L766RCam5ILGr3Fd4cXgalMqhuDUa8obYL0WQruuDvs/nA0LUHsQcrV3H79YgsuHchTs4YOK3FjaEoUu7MaAg0On2homgh3gvwMKHE4ZLDf1EeEKCxGOTRsy2eumtni9gsAkyJrAd4qLipfUv7AgM34dQSCqYDWgJSz2+npBcN2LMQkpRPUEmtwbjfuilGiZT3cGekvssL3BOQSWYcXg6w0D/4GQK92ueyn0EFR8IpH4xoQJig26ih0MS4F/wCpEJ6xTn9ppSWLvvcHxvFrFdjokj/GmigZPzCoW3gtxjncdjEqoCVNXaU1NYFArfYfE9uJll1klJsWNMmNGjK7S7aC5akux+YkhJLlmLsdLdYx+18eVd0OwcEndnxcWimiQoixY0CjU7IpyjZaaq2LeN2pjNqY75MBuAp1vFfDTat6+90ExHZxBYVJdtaDPiaRKdKSgOzmtNK1c56Rukqozcndm38NYr+HmOVApVQgKBfRhHXSfiuQtkOtCkq/EGoxDE9I8l2FrNBw5Rt9mY4lOzMSFAi7VzzDHxjOej5GtS8M9Nl4kG1zV2cUIz1/WDoVcguGd/dI5fsyfsgKAGx+ZIBHPMcS0dJh56FJB9CaNm0cjjRrZMLYZUzy4nk8HRLFVNU0PJ/vFQrSmhUE0p3m4N+8WpE8ajUMctYkqxl3zqDk4DZk5EvnEggVyz4RJB2hDJlA8QD6QCHRv9s8TSDzNb7tdIEgAq3pO/SCLSXDFhYwWVRNM1TGvWvnEDiLuhCrfUkWcChDNDkvEpQCiRqCPAw02JxVB07Bb+WEsaFNOn2iv/CILkLUL0IBF+sSkKdPvOEzANpUDI5gwWSkhk4MUZSX5ptuO7f5Q05BAND3FVo96Ua44RJSqbx+0MleYpkeX7QYHTGKnAYj2YjORmcvX9oKMUohne9wD5xCXhkBzsgOzlJItqKgwJIMilqrQkPoYZMoKS9a1cd0uHqWoeYhFP5VMctsHzT9oNLQQ7bLPkoUeti0Vkh0JEpJB2VEkZKAFaZjdSAhbKZVMnNnO8UiwVAG1xpmPCK3zAFqDh6G9dIADl4eABR0B6QoAo58mjq3FmsAodbXi0GBHddzpUZ1zFzAJ4DG9izbhS8TSss933+f6Q2UiwC3P08sor4yZLSHKRd7B3oxG/fEZk1QVZw2lXetXoGjMx2KrqcucJDbKuM7RVMJDls+NXHCMpyqYP8AppoB+ZQFTw/QReUkqJQKNRR84sYPCPNBZgAdkbhRzueN1gyKCuytpQ2hyNhmfBusTlpUpagANmWO4CPxF2J1YB+e+N5OB76BmQSef6NEJ+C2bByqnCoJPRA6wrA55ODFUgd9SqHQVUT/ALvAxVw+HCvnFQYADZGiUlgPF46tGBBtkAkcw5vnURSxeGAUtIsUEDeQQB4nxjRSJaMHs7AgAvq4PFgfEpPOKiZYRPVKX3XLpOhNR45x0GDkAmbIP1MVo4KBp4vwMVu1+zfmIKj9SacQkgA8WUB0ik+xAZE2bKUrZJDEOnJi7kaA2ItwNtzs3EBDTUAD8yGo2fKKUhJKEg/4oBMsn8YQe/KVvYUMaPy0pAmB2JD5d1W/IgkVy6xLVjs35XxEVJB2JanPeBcEJ1S31NmKHPWNBXaEs0Mt9TbiB1vGEqWlLNYtkwBP0lsgS4bI0jQAcB/e6MJJouKQVUrDqLiUxYuQA9airQyflpLgrTRrveluYiFaijGkTKcsgOkZ2XsQ8qWG/wARQbUAvxiwUMKziaElpb0Acuw0EVEKtwEFJYg5OCG8fe+Cx7fbCSpIIB+cnZIp3FOxtnE5OHIWCJqFJcFtgpPUq9IrlITSrJJAI04cCIMlAuOW/QwX6FT7JoStKmCQRl3g7dPbxGYsuWQ7FiApL1tQ5GJbA8s4jNS2zz8gfSFhhTQzTXLy1MbM1rh63yh5Zp9KhmxH6wXatWEok0NjRjoQQ0PAZ8ANsbweBv0hImjXlY+MGw89SkAkm2XSCAEWvvYvx1hYC2U8QbERJSC8WJkhJZwlzajHwiC5YdtkNuKh6wUK2SluAcoWw4qAeIB84ipALDvJc/hUadQaQkd2jqrvH/bFC/hL+DQd3AkeRh4ba4/7ftDwBRzS5oKaF3FL5gs9NYhJSwG4AE8E9LxJaKUuBT7aiIpDZNTkwMI0omVX/TrGNil7FT9RPUmkX0bJ+m4qRmCa94ZHjFLEyAL1atdYqPIpcCwqQlLnM14nOLUhTkGgew3DP3rFVEqz8AN+Zi2iYkOekamJelF1FW9kjcGbwc84Hicaymu+mgLnraISVvuABr0EZ87FBG0o8R76RI6NWZOCKk/S/iA/j5RnSWmfzL1pyjPmYr56wn8LurRhWvExqDEp2aUAFBucVhpjoabhwmeFAUep1dLMILMwwIP9Vf8A4lehg0nDbSQo6gDiSB5QScdhaRlX0bnlA50G0o4js1vkEUKFqf8AuA9TFhOFJMxCqpo3+liPGN9XZO0j3fdFSbKbi48KQbw2YMmePpFdkpKD/wDZJ8+hi92LiypACqUY/wBSaE8784qKWacSP+3weC4KUEvXUHwLtnfxMXhommjSKNf03Q4SBypTQ1rDYTDCcHVOVLIAtUb6e8oPL7Jl3OKWXazNamUYOFGin6K+HzcNmHvwg+0LRNeBkj/mzVPZlHg5toekDOCkv/zj/eWpue7Qms8jUvQWYiru+0AeDd0+Ih8ueZ90h1iSUgGUVbAIBUpzsu7Vdw9YIoSriQkXufsIVLsM9ERQZdYiZbhRB+llVNg4FOsHTNBTSWgA5VPjwgeynZI2EkHVIgSSBtvwRTNS1VJ6iEjEI/MOsSlkAd1KBwSMuUQlzlBR7xrUWDagNBSDJMT0ildQwJoa5DU2iZmFrKP9pB8QIdc5QspXWAInkrqok51MPAqYfaLsAokaJPnaHMtX5TS9hlx3QFaixudYgJY2fDpSDAUw8xKm+kg3DlP3gZSTQ0bIqHo8RQurbg3DOHmKAN8v09YeBZEOKeqv+2FApsokk18YUG0L9mWn4aWS5mrGnfmdW2rxCZ8JuQ66Mbq2nN67TuGyiCcctqU1FPZ9tAJk9eZ9+sXuI2+y6j4NQUOvYAZySNktm7FtfYjFxwSnuoI2E/S2mXpF/CYSUpM3bSFFg5qSQE0qbMyo5rtXE7Kd59iKElkuHEh/fCH/AIvwtvJjDw2JKrxqYVYat8vesJmlF2RN16Qjg9rvK3ADqSYHh03UeQjTwstSmYW/bziWNFPtDDplSwlAG0sgEjR6mAYbsaaoPWt+GUdJ2Z8NLWsrmchf9o6aVgAKUiLsujnpmFKUyU/53PJKvVoL2jgmQhWhBPnG3NwgLboDiMO6dmJZSLWFmAS23Rizw6jxboHPrF9yzQNGDq/vf5CC2Ojk8SkpnAZO55A/eC/xHf6eoPnFrtjBEzA3M84qTsMR71/SLjIiURSu2Eiaz57JG8RrSvGvvyjzzFS1qmApB701RDcW849DwaSQNoVYE8Wb0MOZKVFnYGyDm5D7iHA8PGCBP6wOYe4qlik+LesRlOVdYirC6JkMGOnpBAC3BsoaYoZkVZ3MDlzdod3vb0gmg8Imi7Jyi6SKZeBIMElAxKVhllyU7AqxUwyBFL3h0p1WkbkgqI5xdMztWDSdm+ZPrEZqmqba6GJLnIyClF7E7IfkIdOKIHdSlNbgEl2pVT8IVVyO2+BJmOWAJ1ZKuloRw6gdrZbI7TJvnrRoc4lRuo9WFt0QSXh4FkmRUutAf+o+QiKZQb6lnVglI5O5hTFWESKYLCiBkoUKo2tNsk+TQpa6WCdyQAIUkmzGlLUpqTSGloqe9c2HqbdIdsVImFHU9YUOQn8g6q+8KF/R/wAOeCcshl+/CAT0VzNGvl93i4oCK2ILe98JyY1EzV4dRmDZUB3FBWbhrA8yIDhuwf4mYozFiXJl1WumdgHo/GLE4DbQot9RHIggCL+D7K/iJUpAolaytf8ASlmBi3J0mXowTnTBYr4DlGT83BTvmkXSSkvwIAYxhypBCe8CMmOWsegTMH8tYVKUlKE0LkAEab4rdpdjiYkkCpJJidz8mk4rwchJW6xoK/b7x3Pw5hO6+sctI7LZds26R3/ZGH2UAQNmSiWJUiDfJgwDCKk3GBMFDbCqw7wKbh4rzO1DkpuQini+05gFFpPECHQWEnkCFKU8c5O+NCgtMQDvEauH+K8KpIJUEnR4W0e4uYvD1EZfaEgCmZ3PB5fayZitoHui3lFbH47ZWFC+QpnR6w0iGyphezGZpRKg2ySzBrHW9Wi8cIsKolCTa5Ob2Yb4lP7UmlKWW3eIUyakNQOLXflFTZfM3vfjDpIzuRclJba+apBSpKklLUL63iaMLICRtLmLZi1h1cExWSinrBFIBDc2id3Q9t8l0YxCQ0uWEg6s3QAVhlz1BY2VbIIdhvv6RTQXzYv9osTh9J3EevpBbYbUqIzOJNc69YnLI68oio15Q22AAScnr1iCiU2WCH0I82PjEdlxCQtUxwkFmHeI2U31VfpBUS0J+tZXX6UCj7znFULcBDFwf2ygkmWdmzb1UA5mp5CCpxRJ7qQnhd4ZZ2lVu94eEGWIyk0db/0J/wD0ftEioJPdSz5k7R6mASTQbr8qQVYJIYEtkP1oIL6FXYOcon6qtUPuziDEnu3914b4sK2aOQToKgUNz9ohNoQLBqCw/U1uYPsd9DfL1UOTmFAlFzCihf0xlquAb/r9orrLAto/WDowc0kPsJyooqJN7BO455RE9izC/wDMOlEpFebvC2MHqIycaulaAEF72IPoax13YsgGSdmhZdt7GnGsc4v4dBB2pi9akAU3AANTnF7s7txEhYT8wElmN0g1udLiuoituCtPU+dmkj4TStO3MO0BYHzjpMPgU/KChmAYDJImIO0nYfe6X9BBEbSAxDJ/CXDbwIho6Zu0ZicIkKJ1jTw81qRRmmsSlTKxJCNkFxFLF9l7eZHCCyJ0WDPi0yas4jtr4RUsH+fOTpsqaORV8HTBMG1PWUO5qty2TW5vHrGKWDGFiuzts0J4CNYyrgmcL5PN5vwyszGQS2Tk11pHSdl/+HwUAV3js+x/hlKDtKDnrG4MKGaE7YL0eJ/FPasyTPGHkizB9SoCg3sYt9j4WapbTwWFi7gtwtHQfEPZZGKVS7EHOoanSHw2HCUijPU1euu+HKSUaSM9rvkuy1pKWLUUkji+yOdYKkCBYeUVJmFIdkq6hiza5xJOIBbN7AAl+kYux4CbIpxiSUxLD4WYoulICf8AMc83AtBU4GWB/NmbRcd1NnygUWJzRVVMTrVzTMmCHaWlkpLpIvTLXraLCsfLS3y0DRzATiiSXNT6fvDwge5jJ7PU38yYGy2RU/aCDEISSEy6hu8uruHcZRAqDBy9eubPDTMieHJ/1hbuh7OyU+cpdSeUDRLYkvW45UiSAwYZekSlySr6Rud2A4n7RNNl2kh8MnfX7H9ILLRtW62A5wJciWLkrOn4H4fiiXzCpto5WsKE2HSKwRnwSEtlEvtC7WD8dHgRnKIY0AegoKOLCDFNGhsPhSpSj9KQfqLtYW1MFthSXICUWPEUHvjFibLFCp6ZA14E5PpeGQsN3Q2pNzWrfl5QNKfqG9/CBC5yEHaShRJ2RkABTwhREyEm5hQ8h8TGxHbpH0gDWhLacb3pwilPxk1T7UwtokAU6UiMyYyVKyAyra/OALngpcUcA555HSBybGoJFSbLDCjtZ9OHSKU6vsRaxEkEi/d+2z+sU51xmA3Em+tqQIZs9h/Fxk9yaVGXkbkXvqI6XE/FMoStpO0st3Wc+GUeb4g04bJNK7x0Bjpfg0BQKVVYnzPqDA1iy1Ls6nAYz5iEqIYkAkaHMRcSIpLRsLpYxdkqeIKTLMswTagaIMkRRaIfJJizIkAViAMSeGhvIYYliAIuSyc6DWOdxqJqTtS6mxDtzEYcydjELK5s4bBZpewGTzFTFWZ0qOn+JcAFpSofUksDuMYkvsdRqS3vfApvaUxSQTQZanfwgaZilCqieb8IG15MpW8I1USZUtISpZIH4QbnN2vxMDT2olIaUgAZE/aMwj9YIkevvflE7hf5oIrFKXcm7kCg/f8ASIz67ChYgv8A2kiGUa8q5cIjMCWFc1U6GnOBA1RFKi404ZwklmcX4UYfeHdoNJQV0AYaqoNS2tHhU2VaQhURNIK6IYsS7lgHGrNyhpqJY/8AcULD8IpV9YiZxVSgA/CAwgpLkm2+CYCE/UNtVmsnwNYcrJZ2rVhYXA6WhimIbVVZMeVgfWC8BtpkwISAStgCdAIaVLcBVknM5/0jPjFvbADJGyM9S2phUNu+BTFpTQssnQ90Hec+UQmTVGm61gIEs9AR78YKhGZcJHVWmzrvPGD6FwClLfaAyNdBnXrEwQLG91ZncNBBJ0y2QyEBltVywGfvP7RX0L7EhQYQokcc1gGyhQ7EcwxArTVvepgBSA4Daly/geEFelaX5AGj74guXVwC+fu0IopTSz+MUC1wXe3O0aS5ZzqacM/RopTUihs368soaGUZpLhs7dC0a3wpMKZ7ag+h9TGNigAQzqIFAA4cZlqtGt8NSJhnpJDAAk89MxFNfElSyd5jEOl4jg8TlB5NUtGdikmWp8jGJobaVxNM2MvD4wECLInRZaZoCZEl4gJDmKQxQgGKwiZ4aYopTokkE8SMoYNl89ooSnamLSlOTmM/F9u4aYzl0vejfeMrE/D2HT9QUsf5lqPmYyv/ACjCOdgK3J2lM/B4pRN1CFW2as7EpU2x9Nxwt6Q8u2u6KaWFBoAPSLAWAHJ65RDOQmtTV5Gm+ChzFaQszCyRtF8rcyYvjBBP+KsJ/wAqTX79Gg2k7kVJszZLVKzkA5OlMhvg47PUobSh8vZIIq5Y3cW87QVGKSkNKSEvXaVfi0AmzSpTqLk0GnTKHhCdsMqYgE7Acj8SxTcwiKBtll94lxXJ6U0gYPo2d84ilRCn/WxHo8FhSFhapD3YPy/WDy00ivgiB3QKBSgKGwJbjRovysPsuVlhoPqPS0SlZTaQMdTnkBxNhETKBqWUaZEJcWf8xGpiP8QpaasGcBNKEOK61g6BQWgeOBVfJGcCakucurU0FcoM1IH8twwrduWugpEhNZmNcyMv6fvByH0GICakA7vUwGbN1rblUW0iMoMCNKPq0Psg/V9NdxJ0H3yg8h4JJRtAE0Az36DUwLFqoCAAzDVq14nfDqmbRswH0jSBzZzUz09TD+ifsKlFKljCgCFUq7wodILZz7gI7xoHfexvnEZk9IqC+6/73jXT2AkB1q0ckgUrazVh/wCIw8twhO0dAGB5mK2ryTub4Rhfwc2ZVKSHtl1ettInM+HEpl7U6ZsgVNWf3S26NLE9sqIYBKB1OdHjIn9lLxO3sAzJgS4DmySHbLarQcouOXSJlaVsYTcOgdxJJ3hi+hMbXw2kzXmbISmyWLvqdN0cj2F2D/FztmbNWFAnal/SaG2p3sA0es4Ps1MqWEIAAAAAGUTrLZ8S9JJ5KEuhaCYrDhQrBJ8hjEiKRgjZnLTiqSdU+UXMLjwoXi3j8O4jlsdhygumh3RSYHVpDxL5SsjHJYL4mWk7K0k7x9jG6jt4M8XVi4Ly+y9uswkDSM4/DPzEzBL2Q4KQ7ivLe0V+z/i+Xip6MOiZ3luAWLUBOYGjR3OClhCQkWGfnHTpaDeWc+rqpYRyivh3EgBkD/UDxtUw57FQljOW5H4TQN/SL847mWB94bFdly5wZaXOSsxwN40l+Ov+TJazfJxy+1EoS0pLAZ08BFDHzHWlVytI3uQa+Yi92z2GrDl/qQT3Veh3+cUZ6xsS1VoopoDTaAIci1QKnWOOSadM6VVXEmUhnIentj0h5MpkgaDj1JicsuLQ+GSVnZTU5nIcT6RNFN9jpS1zkObRKXhyoFQ7oS52lQYyky1AKVtqYaMHccrQKfiyVVfcMvCHVE23wJLbRUh6t3jTJqDlCmV1r190hxEdkjw5RMmUlQwJdVB9XgWNOsXJUtxdgLn0G/hAhIA7xNDs93MmzbhQViE4k8rAClK+kFE3fAfbcMKDxPGBFfjBAtwd0RKAGKhQ2FnbXMDzhcsrCQko+on6cq/Vmw0F3MDKyb5FuT5RJRJI2tegyAhpiWqqyjQC9BVuBziucC4ySRSurtyz4QBUklYDX9nxiwRWvCgyFAGgyxsU/FYnQHLdvikiLHRMCQzAtnrCgYlmGh2xYOdmp2vqqd9fOBpo32aBLmkWuSNbG7e84earuuoizk+cZUdF9A5syrCqiwAzJYlgY9F+C/hv5MsqmN8xd2yAsl/GMn4X+FxsCdNBJugF6ZhR36DKOsw6ilgKk2+/CO/Q0tvyZxaureEZHxP8AIxP8yWfkz0/TNS9xbaa/G48IwuzfiKbImDD49Py5lkTv+XM0rYHfbVo9DlYk2LPrlFftPsyViE7E1AWk3BHjuO+N56cZqmZQ1HB4MidIcPFQIYQw+F5+G/9LMEyXlInEuBpLmCoG5QIgB7eQkhOISrDrOU0Mk/0zB3FdY4Z/jyidcdWMgU9FIxcZh3MdKrDvUFwbEVB4RXx3Ztj1jCmjWzjz2VWNHD4BgeEdHheyAzmsEV2YS7RaE8njycN/DY+UsZTUn/cI96VKdTDOseSfHWA2MRKIzUPAiPYUJc8I9LR/RWcWt+xDDVJfLziwlVWoM4QQAYmpBvGhkAx8tM2WUKFFC/kRwvHCqwxSmfKJZVGGpCqWrUZiPQTa8c58S/yWmJQCpfdKyBRhSnDyjm14Wt3RtpSf6mGjstKQFYhRSLpSHcnlU+URxHaBV3UDYTuu3o8VlzColSi6jqYg1ffv944HLo61Hyw3yQACDUuD/aQR4KiQFtBDywnZNRRQfL6g3mkRYk4clzZIz8aeENBdDSEE2D/AL1gy2SMtrXJOtrmBKxDJZAKRXaV+I58h94hSE8Asjlykte4JPnB5DG/2vSBDJ8zb3eLExaUM31ZA76OfGkJLyNvwPMUBsuKMAlL6D6lHMOLRRVMdSi3eUATxDjyAgpWS5JJLxHDySpRP4Ug7RpQu+t4LsKoKiW4Ksk3+w3xAocud9MgNBEp6BtApDDIEvp4weVJFyO6L/YRX0Zt2TlgIBmEuW/lp1pc8LQCVLKjU71K0GZiE2YSqvLcMhCxa9kfLGRdZ10HAP1irsVCV2gr8KmGQaFEpXZpIBJAfI+HhCh5C0clOngKYDaoRQijN5x0Xwr2D89QmLHcTYEXIJpwfrAPh/4eM9QWofyw/FRYU4b47/DSWACAABR8huGp8BG+lo38mRq6tfFFgqFABXT1OgiSJYrqbn7aCGlyWFDvJNzxMEQ8dxxglSSKp/0nOGlYquyaK0J8oKT+jwGfJSoexCAsCaKDziOIwqVgpWlKgciAQeILxmrmTEXG0MnBy35RZw3aIUPqA3F/OGMxZ/wRLBKsOuZhlH/pl0PqZZdJHS0VMRh8fJoUS8WnWWflTP8ASXSeUdeZxb1v7yggrarc4hwjLlFxnKPDOBwXxhJCtib8zDq/LNSQB/cAzdI6vClK0hSSFJNiCCDzFItYzAomjZmIStP5VAKHQ7iYxP8AgeSCVSFTcMrWSvZTzQXSQ48Yxf48fBqtd+Tkvi/B/P7TwslNe8FK3AFz4JVHpKpbV4xgdmfBJl4wYqZPM5YSU95ASQC4BdNHA846ZaH5PG8Y7VRlOW52RCaQxFImTWJTRFEAJZ1HCKXaeB+bKUg51TuUKj3vi4o9IZac4lq1Q06dnmovXgeNIkvI74vdp9nq/iFJGZB3VqeFXhAollh3165J4/aPKcKdM9BTxgjIk7CSZqQApmFHIBBHCvsROfPVMIfugGidALcYBOdT7RcnP9NN0MgmkK+grsMmWSSDUEMBZnoXL5uIhhpZIDhnZxv06xNB7wbmIafPYEMytfyg2bU8YNvYt3hBp84SwQD32cUcBvXLc8U5c4KANyfSvvjFDE4k02Tcip41jSwGFNEtUFq5NQl9IHkE6ZOShzUsMz5RalJodNPdzFdTuUE91NQfzPmdINJBNBq3OJrobfZMS9qgo1X0FXMKZOBZnYOAPU8YliFMNlNbbStWyG6IYaWCCVWSXJ3VpxtGnoj2RI2QFm5LIG8XPARXw4qVKqA77ybCJ4mYZlf8wCUjIG3lAcWtlBCagX0UrM+kAAZ2KJUSc4UXBLlI7qz3hfjeFDoW86Ts9IEtLUZAtTKNmWMsgAw5Q0KPTjwjil+zIxNWfvSGhRRJBRoIJIFvekNCgAacH6RhdppAVTSFCgBBuy5pe56xpTdc4UKAbLKre9YnK9R5iHhQAOLHh6CBqt1hQoBkZP1RKdbnDwoAAzsvesJVxChQCOe7fp8wih2RXpHMyvpHD1hQo83W5Z26PBNeXEQ0i55eQhQox8GvktSEAGYwH0xlrPdVwPlDQocuCYcsDJHcG4jzMdWgfy1nMqVX+6HhQ0QzPl2T/T6mLOAtMOYTSHhQR5HLgp4s0HGDT/8ABTvUX3taFChRKYPA/i3JLeMBwH+In+r0hQorokCKvxPmYUKFDGf/2Q=="/>
          <p:cNvSpPr>
            <a:spLocks noChangeAspect="1" noChangeArrowheads="1"/>
          </p:cNvSpPr>
          <p:nvPr/>
        </p:nvSpPr>
        <p:spPr bwMode="auto">
          <a:xfrm>
            <a:off x="6350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714375"/>
            <a:ext cx="8329613" cy="5610225"/>
          </a:xfrm>
        </p:spPr>
        <p:txBody>
          <a:bodyPr/>
          <a:lstStyle/>
          <a:p>
            <a:pPr>
              <a:buNone/>
            </a:pPr>
            <a:r>
              <a:rPr lang="tr-TR" dirty="0" smtClean="0"/>
              <a:t>   </a:t>
            </a:r>
            <a:r>
              <a:rPr lang="tr-TR" b="1" dirty="0" smtClean="0"/>
              <a:t>Serbest tutumda anne babanın görevi çocuklarına hizmet etmek, onları mutlu etmektir.</a:t>
            </a:r>
          </a:p>
          <a:p>
            <a:pPr>
              <a:buNone/>
            </a:pPr>
            <a:r>
              <a:rPr lang="tr-TR" b="1" dirty="0" smtClean="0"/>
              <a:t>   Çocukları mutlu olsun diye tüm isteklerine kayıtsız şartsız uyarlar.</a:t>
            </a:r>
            <a:endParaRPr lang="tr-TR" b="1" dirty="0"/>
          </a:p>
        </p:txBody>
      </p:sp>
      <p:pic>
        <p:nvPicPr>
          <p:cNvPr id="4" name="Picture 9" descr="g0417924"/>
          <p:cNvPicPr>
            <a:picLocks noChangeAspect="1" noChangeArrowheads="1"/>
          </p:cNvPicPr>
          <p:nvPr/>
        </p:nvPicPr>
        <p:blipFill>
          <a:blip r:embed="rId2" cstate="print"/>
          <a:srcRect/>
          <a:stretch>
            <a:fillRect/>
          </a:stretch>
        </p:blipFill>
        <p:spPr>
          <a:xfrm rot="412284">
            <a:off x="2610481" y="2354736"/>
            <a:ext cx="5003800" cy="4530725"/>
          </a:xfrm>
          <a:prstGeom prst="rect">
            <a:avLst/>
          </a:prstGeo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Rectangle 1036"/>
          <p:cNvSpPr>
            <a:spLocks noChangeArrowheads="1"/>
          </p:cNvSpPr>
          <p:nvPr/>
        </p:nvSpPr>
        <p:spPr bwMode="auto">
          <a:xfrm>
            <a:off x="8759825" y="4438650"/>
            <a:ext cx="184150" cy="457200"/>
          </a:xfrm>
          <a:prstGeom prst="rect">
            <a:avLst/>
          </a:prstGeom>
          <a:noFill/>
          <a:ln w="9525">
            <a:noFill/>
            <a:miter lim="800000"/>
            <a:headEnd/>
            <a:tailEnd/>
          </a:ln>
        </p:spPr>
        <p:txBody>
          <a:bodyPr wrap="none">
            <a:spAutoFit/>
          </a:bodyPr>
          <a:lstStyle/>
          <a:p>
            <a:pPr algn="l" eaLnBrk="0" hangingPunct="0">
              <a:lnSpc>
                <a:spcPct val="100000"/>
              </a:lnSpc>
            </a:pPr>
            <a:endParaRPr lang="en-US" sz="2400" b="0">
              <a:solidFill>
                <a:schemeClr val="tx1"/>
              </a:solidFill>
              <a:latin typeface="Times New Roman" pitchFamily="18" charset="0"/>
            </a:endParaRPr>
          </a:p>
        </p:txBody>
      </p:sp>
      <p:graphicFrame>
        <p:nvGraphicFramePr>
          <p:cNvPr id="31746" name="Object 1024"/>
          <p:cNvGraphicFramePr>
            <a:graphicFrameLocks noChangeAspect="1"/>
          </p:cNvGraphicFramePr>
          <p:nvPr/>
        </p:nvGraphicFramePr>
        <p:xfrm>
          <a:off x="0" y="0"/>
          <a:ext cx="9144000" cy="6858000"/>
        </p:xfrm>
        <a:graphic>
          <a:graphicData uri="http://schemas.openxmlformats.org/presentationml/2006/ole">
            <p:oleObj spid="_x0000_s1026" name="Bit Eşlem Resmi" r:id="rId5" imgW="724001" imgH="323981" progId="PBrush">
              <p:embed/>
            </p:oleObj>
          </a:graphicData>
        </a:graphic>
      </p:graphicFrame>
      <p:graphicFrame>
        <p:nvGraphicFramePr>
          <p:cNvPr id="257025" name="Object 1025"/>
          <p:cNvGraphicFramePr>
            <a:graphicFrameLocks noChangeAspect="1"/>
          </p:cNvGraphicFramePr>
          <p:nvPr/>
        </p:nvGraphicFramePr>
        <p:xfrm>
          <a:off x="250825" y="2924175"/>
          <a:ext cx="1733550" cy="2592388"/>
        </p:xfrm>
        <a:graphic>
          <a:graphicData uri="http://schemas.openxmlformats.org/presentationml/2006/ole">
            <p:oleObj spid="_x0000_s1027" name="Bit Eşlem Resmi" r:id="rId6" imgW="1733333" imgH="2333333" progId="PBrush">
              <p:embed/>
            </p:oleObj>
          </a:graphicData>
        </a:graphic>
      </p:graphicFrame>
      <p:sp>
        <p:nvSpPr>
          <p:cNvPr id="119826" name="AutoShape 1042"/>
          <p:cNvSpPr>
            <a:spLocks noChangeArrowheads="1"/>
          </p:cNvSpPr>
          <p:nvPr/>
        </p:nvSpPr>
        <p:spPr bwMode="auto">
          <a:xfrm>
            <a:off x="3581400" y="0"/>
            <a:ext cx="1981200" cy="838200"/>
          </a:xfrm>
          <a:prstGeom prst="wedgeRoundRectCallout">
            <a:avLst>
              <a:gd name="adj1" fmla="val 215704"/>
              <a:gd name="adj2" fmla="val 58333"/>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lnSpc>
                <a:spcPct val="100000"/>
              </a:lnSpc>
            </a:pPr>
            <a:r>
              <a:rPr lang="tr-TR" sz="2400" dirty="0">
                <a:solidFill>
                  <a:srgbClr val="FF6600"/>
                </a:solidFill>
              </a:rPr>
              <a:t>Hemen</a:t>
            </a:r>
          </a:p>
          <a:p>
            <a:pPr eaLnBrk="0" hangingPunct="0">
              <a:lnSpc>
                <a:spcPct val="100000"/>
              </a:lnSpc>
            </a:pPr>
            <a:r>
              <a:rPr lang="tr-TR" sz="2400" dirty="0">
                <a:solidFill>
                  <a:srgbClr val="FF6600"/>
                </a:solidFill>
              </a:rPr>
              <a:t> yediriyorum</a:t>
            </a:r>
            <a:endParaRPr lang="tr-TR" sz="2400" b="0" dirty="0">
              <a:solidFill>
                <a:srgbClr val="FF6600"/>
              </a:solidFill>
              <a:latin typeface="Times New Roman" pitchFamily="18" charset="0"/>
            </a:endParaRPr>
          </a:p>
        </p:txBody>
      </p:sp>
      <p:sp>
        <p:nvSpPr>
          <p:cNvPr id="119827" name="AutoShape 1043"/>
          <p:cNvSpPr>
            <a:spLocks noChangeArrowheads="1"/>
          </p:cNvSpPr>
          <p:nvPr/>
        </p:nvSpPr>
        <p:spPr bwMode="auto">
          <a:xfrm>
            <a:off x="4140200" y="908050"/>
            <a:ext cx="1524000" cy="381000"/>
          </a:xfrm>
          <a:prstGeom prst="wedgeRoundRectCallout">
            <a:avLst>
              <a:gd name="adj1" fmla="val 254583"/>
              <a:gd name="adj2" fmla="val 49583"/>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lnSpc>
                <a:spcPct val="100000"/>
              </a:lnSpc>
            </a:pPr>
            <a:r>
              <a:rPr lang="tr-TR" sz="2800" dirty="0">
                <a:solidFill>
                  <a:srgbClr val="FF6600"/>
                </a:solidFill>
              </a:rPr>
              <a:t>Alırım</a:t>
            </a:r>
            <a:endParaRPr lang="tr-TR" sz="2400" b="0" dirty="0">
              <a:solidFill>
                <a:srgbClr val="FF6600"/>
              </a:solidFill>
              <a:latin typeface="Times New Roman" pitchFamily="18" charset="0"/>
            </a:endParaRPr>
          </a:p>
        </p:txBody>
      </p:sp>
      <p:sp>
        <p:nvSpPr>
          <p:cNvPr id="119828" name="AutoShape 1044"/>
          <p:cNvSpPr>
            <a:spLocks noChangeArrowheads="1"/>
          </p:cNvSpPr>
          <p:nvPr/>
        </p:nvSpPr>
        <p:spPr bwMode="auto">
          <a:xfrm>
            <a:off x="4724400" y="1371600"/>
            <a:ext cx="2209800" cy="838200"/>
          </a:xfrm>
          <a:prstGeom prst="wedgeRoundRectCallout">
            <a:avLst>
              <a:gd name="adj1" fmla="val 133764"/>
              <a:gd name="adj2" fmla="val -1439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lnSpc>
                <a:spcPct val="100000"/>
              </a:lnSpc>
            </a:pPr>
            <a:r>
              <a:rPr lang="tr-TR" sz="2800" dirty="0">
                <a:solidFill>
                  <a:srgbClr val="FF6600"/>
                </a:solidFill>
              </a:rPr>
              <a:t>Şimdi döverim</a:t>
            </a:r>
          </a:p>
          <a:p>
            <a:pPr eaLnBrk="0" hangingPunct="0">
              <a:lnSpc>
                <a:spcPct val="100000"/>
              </a:lnSpc>
            </a:pPr>
            <a:r>
              <a:rPr lang="tr-TR" sz="2800" dirty="0">
                <a:solidFill>
                  <a:srgbClr val="FF6600"/>
                </a:solidFill>
              </a:rPr>
              <a:t>ablanı</a:t>
            </a:r>
          </a:p>
        </p:txBody>
      </p:sp>
      <p:sp>
        <p:nvSpPr>
          <p:cNvPr id="119829" name="AutoShape 1045"/>
          <p:cNvSpPr>
            <a:spLocks noChangeArrowheads="1"/>
          </p:cNvSpPr>
          <p:nvPr/>
        </p:nvSpPr>
        <p:spPr bwMode="auto">
          <a:xfrm>
            <a:off x="5410200" y="2362200"/>
            <a:ext cx="2057400" cy="838200"/>
          </a:xfrm>
          <a:prstGeom prst="wedgeRoundRectCallout">
            <a:avLst>
              <a:gd name="adj1" fmla="val 115972"/>
              <a:gd name="adj2" fmla="val -77273"/>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lnSpc>
                <a:spcPct val="100000"/>
              </a:lnSpc>
            </a:pPr>
            <a:r>
              <a:rPr lang="tr-TR" sz="2800" dirty="0">
                <a:solidFill>
                  <a:srgbClr val="FF6600"/>
                </a:solidFill>
              </a:rPr>
              <a:t>Hemen</a:t>
            </a:r>
          </a:p>
          <a:p>
            <a:pPr eaLnBrk="0" hangingPunct="0">
              <a:lnSpc>
                <a:spcPct val="100000"/>
              </a:lnSpc>
            </a:pPr>
            <a:r>
              <a:rPr lang="tr-TR" sz="2800" dirty="0">
                <a:solidFill>
                  <a:srgbClr val="FF6600"/>
                </a:solidFill>
              </a:rPr>
              <a:t>değiştirelim</a:t>
            </a:r>
            <a:endParaRPr lang="tr-TR" sz="2400" b="0" dirty="0">
              <a:solidFill>
                <a:srgbClr val="FF6600"/>
              </a:solidFill>
              <a:latin typeface="Times New Roman" pitchFamily="18" charset="0"/>
            </a:endParaRPr>
          </a:p>
        </p:txBody>
      </p:sp>
      <p:sp>
        <p:nvSpPr>
          <p:cNvPr id="119830" name="AutoShape 1046"/>
          <p:cNvSpPr>
            <a:spLocks noChangeArrowheads="1"/>
          </p:cNvSpPr>
          <p:nvPr/>
        </p:nvSpPr>
        <p:spPr bwMode="auto">
          <a:xfrm>
            <a:off x="5867400" y="3352800"/>
            <a:ext cx="2286000" cy="1066800"/>
          </a:xfrm>
          <a:prstGeom prst="wedgeRoundRectCallout">
            <a:avLst>
              <a:gd name="adj1" fmla="val 82778"/>
              <a:gd name="adj2" fmla="val -128421"/>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0" hangingPunct="0">
              <a:lnSpc>
                <a:spcPct val="100000"/>
              </a:lnSpc>
            </a:pPr>
            <a:r>
              <a:rPr lang="tr-TR" sz="2400" dirty="0">
                <a:solidFill>
                  <a:srgbClr val="FF6600"/>
                </a:solidFill>
              </a:rPr>
              <a:t>Tamam</a:t>
            </a:r>
          </a:p>
          <a:p>
            <a:pPr eaLnBrk="0" hangingPunct="0">
              <a:lnSpc>
                <a:spcPct val="100000"/>
              </a:lnSpc>
            </a:pPr>
            <a:r>
              <a:rPr lang="tr-TR" sz="2400" dirty="0">
                <a:solidFill>
                  <a:srgbClr val="FF6600"/>
                </a:solidFill>
              </a:rPr>
              <a:t>istemiyorsan</a:t>
            </a:r>
          </a:p>
          <a:p>
            <a:pPr eaLnBrk="0" hangingPunct="0">
              <a:lnSpc>
                <a:spcPct val="100000"/>
              </a:lnSpc>
            </a:pPr>
            <a:r>
              <a:rPr lang="tr-TR" sz="2400" dirty="0">
                <a:solidFill>
                  <a:srgbClr val="FF6600"/>
                </a:solidFill>
              </a:rPr>
              <a:t>gitme</a:t>
            </a:r>
          </a:p>
        </p:txBody>
      </p:sp>
      <p:sp>
        <p:nvSpPr>
          <p:cNvPr id="119832" name="Text Box 1048" descr="Buket"/>
          <p:cNvSpPr txBox="1">
            <a:spLocks noChangeArrowheads="1"/>
          </p:cNvSpPr>
          <p:nvPr/>
        </p:nvSpPr>
        <p:spPr bwMode="auto">
          <a:xfrm>
            <a:off x="0" y="5486400"/>
            <a:ext cx="9144000" cy="523220"/>
          </a:xfrm>
          <a:prstGeom prst="rect">
            <a:avLst/>
          </a:prstGeom>
          <a:noFill/>
          <a:ln w="9525">
            <a:noFill/>
            <a:miter lim="800000"/>
            <a:headEnd/>
            <a:tailEnd/>
          </a:ln>
        </p:spPr>
        <p:txBody>
          <a:bodyPr>
            <a:spAutoFit/>
          </a:bodyPr>
          <a:lstStyle/>
          <a:p>
            <a:pPr eaLnBrk="0" hangingPunct="0">
              <a:lnSpc>
                <a:spcPct val="100000"/>
              </a:lnSpc>
              <a:spcBef>
                <a:spcPct val="50000"/>
              </a:spcBef>
            </a:pPr>
            <a:r>
              <a:rPr lang="tr-TR" sz="2800" dirty="0" smtClean="0">
                <a:solidFill>
                  <a:srgbClr val="F2CD30"/>
                </a:solidFill>
              </a:rPr>
              <a:t>.</a:t>
            </a:r>
            <a:endParaRPr lang="tr-TR" sz="2400" b="0" dirty="0">
              <a:solidFill>
                <a:srgbClr val="F2CD30"/>
              </a:solidFill>
              <a:latin typeface="Times New Roman" pitchFamily="18" charset="0"/>
            </a:endParaRPr>
          </a:p>
        </p:txBody>
      </p:sp>
      <p:sp>
        <p:nvSpPr>
          <p:cNvPr id="119833" name="AutoShape 1049"/>
          <p:cNvSpPr>
            <a:spLocks noChangeArrowheads="1"/>
          </p:cNvSpPr>
          <p:nvPr/>
        </p:nvSpPr>
        <p:spPr bwMode="auto">
          <a:xfrm>
            <a:off x="3048000" y="3352800"/>
            <a:ext cx="2133600" cy="1066800"/>
          </a:xfrm>
          <a:prstGeom prst="wedgeEllipseCallout">
            <a:avLst>
              <a:gd name="adj1" fmla="val -93005"/>
              <a:gd name="adj2" fmla="val -6102"/>
            </a:avLst>
          </a:prstGeom>
          <a:solidFill>
            <a:srgbClr val="99CC00"/>
          </a:solidFill>
          <a:ln w="9525">
            <a:solidFill>
              <a:schemeClr val="tx1"/>
            </a:solidFill>
            <a:miter lim="800000"/>
            <a:headEnd/>
            <a:tailEnd/>
          </a:ln>
        </p:spPr>
        <p:txBody>
          <a:bodyPr wrap="none" anchor="ctr"/>
          <a:lstStyle/>
          <a:p>
            <a:pPr eaLnBrk="0" hangingPunct="0">
              <a:lnSpc>
                <a:spcPct val="100000"/>
              </a:lnSpc>
            </a:pPr>
            <a:r>
              <a:rPr lang="tr-TR" sz="2400" dirty="0">
                <a:solidFill>
                  <a:srgbClr val="000000"/>
                </a:solidFill>
              </a:rPr>
              <a:t>Okula gitmek</a:t>
            </a:r>
          </a:p>
          <a:p>
            <a:pPr eaLnBrk="0" hangingPunct="0">
              <a:lnSpc>
                <a:spcPct val="100000"/>
              </a:lnSpc>
            </a:pPr>
            <a:r>
              <a:rPr lang="tr-TR" sz="2400" dirty="0">
                <a:solidFill>
                  <a:srgbClr val="000000"/>
                </a:solidFill>
              </a:rPr>
              <a:t>istemiyorum</a:t>
            </a:r>
            <a:endParaRPr lang="tr-TR" sz="2400" b="0" dirty="0">
              <a:solidFill>
                <a:srgbClr val="000000"/>
              </a:solidFill>
              <a:latin typeface="Times New Roman" pitchFamily="18" charset="0"/>
            </a:endParaRPr>
          </a:p>
        </p:txBody>
      </p:sp>
      <p:sp>
        <p:nvSpPr>
          <p:cNvPr id="119834" name="AutoShape 1050"/>
          <p:cNvSpPr>
            <a:spLocks noChangeArrowheads="1"/>
          </p:cNvSpPr>
          <p:nvPr/>
        </p:nvSpPr>
        <p:spPr bwMode="auto">
          <a:xfrm>
            <a:off x="2819400" y="2209800"/>
            <a:ext cx="2209800" cy="1143000"/>
          </a:xfrm>
          <a:prstGeom prst="wedgeEllipseCallout">
            <a:avLst>
              <a:gd name="adj1" fmla="val -84194"/>
              <a:gd name="adj2" fmla="val 63611"/>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lnSpc>
                <a:spcPct val="100000"/>
              </a:lnSpc>
            </a:pPr>
            <a:r>
              <a:rPr lang="tr-TR" sz="2400" dirty="0">
                <a:solidFill>
                  <a:schemeClr val="tx1"/>
                </a:solidFill>
              </a:rPr>
              <a:t>Bilgisayarımı </a:t>
            </a:r>
          </a:p>
          <a:p>
            <a:pPr eaLnBrk="0" hangingPunct="0">
              <a:lnSpc>
                <a:spcPct val="100000"/>
              </a:lnSpc>
            </a:pPr>
            <a:r>
              <a:rPr lang="tr-TR" sz="2400" dirty="0">
                <a:solidFill>
                  <a:schemeClr val="tx1"/>
                </a:solidFill>
              </a:rPr>
              <a:t>değiştirin</a:t>
            </a:r>
          </a:p>
        </p:txBody>
      </p:sp>
      <p:sp>
        <p:nvSpPr>
          <p:cNvPr id="119835" name="AutoShape 1051"/>
          <p:cNvSpPr>
            <a:spLocks noChangeArrowheads="1"/>
          </p:cNvSpPr>
          <p:nvPr/>
        </p:nvSpPr>
        <p:spPr bwMode="auto">
          <a:xfrm>
            <a:off x="2133600" y="1600200"/>
            <a:ext cx="2057400" cy="609600"/>
          </a:xfrm>
          <a:prstGeom prst="wedgeEllipseCallout">
            <a:avLst>
              <a:gd name="adj1" fmla="val -63657"/>
              <a:gd name="adj2" fmla="val 180208"/>
            </a:avLst>
          </a:prstGeom>
          <a:solidFill>
            <a:srgbClr val="00FFFF"/>
          </a:solidFill>
          <a:ln w="9525">
            <a:solidFill>
              <a:schemeClr val="tx1"/>
            </a:solidFill>
            <a:miter lim="800000"/>
            <a:headEnd/>
            <a:tailEnd/>
          </a:ln>
        </p:spPr>
        <p:txBody>
          <a:bodyPr wrap="none" anchor="ctr"/>
          <a:lstStyle/>
          <a:p>
            <a:pPr eaLnBrk="0" hangingPunct="0">
              <a:lnSpc>
                <a:spcPct val="100000"/>
              </a:lnSpc>
            </a:pPr>
            <a:r>
              <a:rPr lang="tr-TR" sz="2400">
                <a:solidFill>
                  <a:srgbClr val="800080"/>
                </a:solidFill>
              </a:rPr>
              <a:t>Ablamı dövün</a:t>
            </a:r>
            <a:endParaRPr lang="tr-TR" sz="2400" b="0">
              <a:solidFill>
                <a:srgbClr val="800080"/>
              </a:solidFill>
              <a:latin typeface="Times New Roman" pitchFamily="18" charset="0"/>
            </a:endParaRPr>
          </a:p>
        </p:txBody>
      </p:sp>
      <p:sp>
        <p:nvSpPr>
          <p:cNvPr id="119836" name="AutoShape 1052"/>
          <p:cNvSpPr>
            <a:spLocks noChangeArrowheads="1"/>
          </p:cNvSpPr>
          <p:nvPr/>
        </p:nvSpPr>
        <p:spPr bwMode="auto">
          <a:xfrm>
            <a:off x="1295400" y="685800"/>
            <a:ext cx="2205030" cy="914400"/>
          </a:xfrm>
          <a:prstGeom prst="wedgeEllipseCallout">
            <a:avLst>
              <a:gd name="adj1" fmla="val -43889"/>
              <a:gd name="adj2" fmla="val 144792"/>
            </a:avLst>
          </a:prstGeom>
          <a:solidFill>
            <a:schemeClr val="hlink"/>
          </a:solidFill>
          <a:ln w="9525">
            <a:solidFill>
              <a:schemeClr val="tx1"/>
            </a:solidFill>
            <a:miter lim="800000"/>
            <a:headEnd/>
            <a:tailEnd/>
          </a:ln>
        </p:spPr>
        <p:txBody>
          <a:bodyPr wrap="none" anchor="ctr"/>
          <a:lstStyle/>
          <a:p>
            <a:pPr eaLnBrk="0" hangingPunct="0">
              <a:lnSpc>
                <a:spcPct val="100000"/>
              </a:lnSpc>
            </a:pPr>
            <a:r>
              <a:rPr lang="tr-TR" sz="2400" dirty="0">
                <a:solidFill>
                  <a:schemeClr val="accent2"/>
                </a:solidFill>
              </a:rPr>
              <a:t>Bana tabanca</a:t>
            </a:r>
            <a:endParaRPr lang="tr-TR" sz="2400" b="0" dirty="0">
              <a:solidFill>
                <a:schemeClr val="accent2"/>
              </a:solidFill>
              <a:latin typeface="Times New Roman" pitchFamily="18" charset="0"/>
            </a:endParaRPr>
          </a:p>
          <a:p>
            <a:pPr eaLnBrk="0" hangingPunct="0">
              <a:lnSpc>
                <a:spcPct val="100000"/>
              </a:lnSpc>
            </a:pPr>
            <a:r>
              <a:rPr lang="tr-TR" sz="2400" dirty="0">
                <a:solidFill>
                  <a:schemeClr val="accent2"/>
                </a:solidFill>
              </a:rPr>
              <a:t>alın</a:t>
            </a:r>
            <a:endParaRPr lang="tr-TR" sz="2400" b="0" dirty="0">
              <a:solidFill>
                <a:schemeClr val="accent2"/>
              </a:solidFill>
              <a:latin typeface="Times New Roman" pitchFamily="18" charset="0"/>
            </a:endParaRPr>
          </a:p>
        </p:txBody>
      </p:sp>
      <p:sp>
        <p:nvSpPr>
          <p:cNvPr id="119837" name="AutoShape 1053"/>
          <p:cNvSpPr>
            <a:spLocks noChangeArrowheads="1"/>
          </p:cNvSpPr>
          <p:nvPr/>
        </p:nvSpPr>
        <p:spPr bwMode="auto">
          <a:xfrm>
            <a:off x="0" y="0"/>
            <a:ext cx="2209800" cy="762000"/>
          </a:xfrm>
          <a:prstGeom prst="wedgeEllipseCallout">
            <a:avLst>
              <a:gd name="adj1" fmla="val -5745"/>
              <a:gd name="adj2" fmla="val 165833"/>
            </a:avLst>
          </a:prstGeom>
          <a:solidFill>
            <a:srgbClr val="99CCFF"/>
          </a:solidFill>
          <a:ln w="9525">
            <a:solidFill>
              <a:schemeClr val="tx1"/>
            </a:solidFill>
            <a:miter lim="800000"/>
            <a:headEnd/>
            <a:tailEnd/>
          </a:ln>
        </p:spPr>
        <p:txBody>
          <a:bodyPr wrap="none" anchor="ctr"/>
          <a:lstStyle/>
          <a:p>
            <a:pPr eaLnBrk="0" hangingPunct="0">
              <a:lnSpc>
                <a:spcPct val="100000"/>
              </a:lnSpc>
            </a:pPr>
            <a:r>
              <a:rPr lang="tr-TR" sz="2400">
                <a:solidFill>
                  <a:schemeClr val="tx1"/>
                </a:solidFill>
              </a:rPr>
              <a:t>Yemeğimi</a:t>
            </a:r>
          </a:p>
          <a:p>
            <a:pPr eaLnBrk="0" hangingPunct="0">
              <a:lnSpc>
                <a:spcPct val="100000"/>
              </a:lnSpc>
            </a:pPr>
            <a:r>
              <a:rPr lang="tr-TR" sz="2400">
                <a:solidFill>
                  <a:schemeClr val="tx1"/>
                </a:solidFill>
              </a:rPr>
              <a:t>yedir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57025"/>
                                        </p:tgtEl>
                                        <p:attrNameLst>
                                          <p:attrName>style.visibility</p:attrName>
                                        </p:attrNameLst>
                                      </p:cBhvr>
                                      <p:to>
                                        <p:strVal val="visible"/>
                                      </p:to>
                                    </p:set>
                                    <p:anim calcmode="lin" valueType="num">
                                      <p:cBhvr additive="base">
                                        <p:cTn id="7" dur="500" fill="hold"/>
                                        <p:tgtEl>
                                          <p:spTgt spid="257025"/>
                                        </p:tgtEl>
                                        <p:attrNameLst>
                                          <p:attrName>ppt_x</p:attrName>
                                        </p:attrNameLst>
                                      </p:cBhvr>
                                      <p:tavLst>
                                        <p:tav tm="0">
                                          <p:val>
                                            <p:strVal val="0-#ppt_w/2"/>
                                          </p:val>
                                        </p:tav>
                                        <p:tav tm="100000">
                                          <p:val>
                                            <p:strVal val="#ppt_x"/>
                                          </p:val>
                                        </p:tav>
                                      </p:tavLst>
                                    </p:anim>
                                    <p:anim calcmode="lin" valueType="num">
                                      <p:cBhvr additive="base">
                                        <p:cTn id="8" dur="500" fill="hold"/>
                                        <p:tgtEl>
                                          <p:spTgt spid="257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9837"/>
                                        </p:tgtEl>
                                        <p:attrNameLst>
                                          <p:attrName>style.visibility</p:attrName>
                                        </p:attrNameLst>
                                      </p:cBhvr>
                                      <p:to>
                                        <p:strVal val="visible"/>
                                      </p:to>
                                    </p:set>
                                    <p:animEffect transition="in" filter="wipe(down)">
                                      <p:cBhvr>
                                        <p:cTn id="13" dur="1000"/>
                                        <p:tgtEl>
                                          <p:spTgt spid="1198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19826"/>
                                        </p:tgtEl>
                                        <p:attrNameLst>
                                          <p:attrName>style.visibility</p:attrName>
                                        </p:attrNameLst>
                                      </p:cBhvr>
                                      <p:to>
                                        <p:strVal val="visible"/>
                                      </p:to>
                                    </p:set>
                                    <p:animEffect transition="in" filter="wipe(right)">
                                      <p:cBhvr>
                                        <p:cTn id="18" dur="500"/>
                                        <p:tgtEl>
                                          <p:spTgt spid="119826"/>
                                        </p:tgtEl>
                                      </p:cBhvr>
                                    </p:animEffect>
                                  </p:childTnLst>
                                  <p:subTnLst>
                                    <p:audio>
                                      <p:cMediaNode>
                                        <p:cTn display="0" masterRel="sameClick">
                                          <p:stCondLst>
                                            <p:cond evt="begin" delay="0">
                                              <p:tn val="16"/>
                                            </p:cond>
                                          </p:stCondLst>
                                          <p:endCondLst>
                                            <p:cond evt="onStopAudio" delay="0">
                                              <p:tgtEl>
                                                <p:sldTgt/>
                                              </p:tgtEl>
                                            </p:cond>
                                          </p:endCondLst>
                                        </p:cTn>
                                        <p:tgtEl>
                                          <p:sndTgt r:embed="rId3" name="DAKTILO.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9836"/>
                                        </p:tgtEl>
                                        <p:attrNameLst>
                                          <p:attrName>style.visibility</p:attrName>
                                        </p:attrNameLst>
                                      </p:cBhvr>
                                      <p:to>
                                        <p:strVal val="visible"/>
                                      </p:to>
                                    </p:set>
                                    <p:animEffect transition="in" filter="wipe(down)">
                                      <p:cBhvr>
                                        <p:cTn id="23" dur="500"/>
                                        <p:tgtEl>
                                          <p:spTgt spid="1198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19827"/>
                                        </p:tgtEl>
                                        <p:attrNameLst>
                                          <p:attrName>style.visibility</p:attrName>
                                        </p:attrNameLst>
                                      </p:cBhvr>
                                      <p:to>
                                        <p:strVal val="visible"/>
                                      </p:to>
                                    </p:set>
                                    <p:animEffect transition="in" filter="wipe(right)">
                                      <p:cBhvr>
                                        <p:cTn id="28" dur="500"/>
                                        <p:tgtEl>
                                          <p:spTgt spid="119827"/>
                                        </p:tgtEl>
                                      </p:cBhvr>
                                    </p:animEffect>
                                  </p:childTnLst>
                                  <p:subTnLst>
                                    <p:audio>
                                      <p:cMediaNode>
                                        <p:cTn display="0" masterRel="sameClick">
                                          <p:stCondLst>
                                            <p:cond evt="begin" delay="0">
                                              <p:tn val="26"/>
                                            </p:cond>
                                          </p:stCondLst>
                                          <p:endCondLst>
                                            <p:cond evt="onStopAudio" delay="0">
                                              <p:tgtEl>
                                                <p:sldTgt/>
                                              </p:tgtEl>
                                            </p:cond>
                                          </p:endCondLst>
                                        </p:cTn>
                                        <p:tgtEl>
                                          <p:sndTgt r:embed="rId3" name="DAKTILO.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9835"/>
                                        </p:tgtEl>
                                        <p:attrNameLst>
                                          <p:attrName>style.visibility</p:attrName>
                                        </p:attrNameLst>
                                      </p:cBhvr>
                                      <p:to>
                                        <p:strVal val="visible"/>
                                      </p:to>
                                    </p:set>
                                    <p:animEffect transition="in" filter="wipe(down)">
                                      <p:cBhvr>
                                        <p:cTn id="33" dur="500"/>
                                        <p:tgtEl>
                                          <p:spTgt spid="1198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9828"/>
                                        </p:tgtEl>
                                        <p:attrNameLst>
                                          <p:attrName>style.visibility</p:attrName>
                                        </p:attrNameLst>
                                      </p:cBhvr>
                                      <p:to>
                                        <p:strVal val="visible"/>
                                      </p:to>
                                    </p:set>
                                    <p:animEffect transition="in" filter="wipe(right)">
                                      <p:cBhvr>
                                        <p:cTn id="38" dur="500"/>
                                        <p:tgtEl>
                                          <p:spTgt spid="119828"/>
                                        </p:tgtEl>
                                      </p:cBhvr>
                                    </p:animEffect>
                                  </p:childTnLst>
                                  <p:subTnLst>
                                    <p:audio>
                                      <p:cMediaNode>
                                        <p:cTn display="0" masterRel="sameClick">
                                          <p:stCondLst>
                                            <p:cond evt="begin" delay="0">
                                              <p:tn val="36"/>
                                            </p:cond>
                                          </p:stCondLst>
                                          <p:endCondLst>
                                            <p:cond evt="onStopAudio" delay="0">
                                              <p:tgtEl>
                                                <p:sldTgt/>
                                              </p:tgtEl>
                                            </p:cond>
                                          </p:endCondLst>
                                        </p:cTn>
                                        <p:tgtEl>
                                          <p:sndTgt r:embed="rId3" name="DAKTILO.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9834"/>
                                        </p:tgtEl>
                                        <p:attrNameLst>
                                          <p:attrName>style.visibility</p:attrName>
                                        </p:attrNameLst>
                                      </p:cBhvr>
                                      <p:to>
                                        <p:strVal val="visible"/>
                                      </p:to>
                                    </p:set>
                                    <p:animEffect transition="in" filter="wipe(down)">
                                      <p:cBhvr>
                                        <p:cTn id="43" dur="500"/>
                                        <p:tgtEl>
                                          <p:spTgt spid="1198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19829"/>
                                        </p:tgtEl>
                                        <p:attrNameLst>
                                          <p:attrName>style.visibility</p:attrName>
                                        </p:attrNameLst>
                                      </p:cBhvr>
                                      <p:to>
                                        <p:strVal val="visible"/>
                                      </p:to>
                                    </p:set>
                                    <p:animEffect transition="in" filter="wipe(right)">
                                      <p:cBhvr>
                                        <p:cTn id="48" dur="500"/>
                                        <p:tgtEl>
                                          <p:spTgt spid="119829"/>
                                        </p:tgtEl>
                                      </p:cBhvr>
                                    </p:animEffect>
                                  </p:childTnLst>
                                  <p:subTnLst>
                                    <p:audio>
                                      <p:cMediaNode>
                                        <p:cTn display="0" masterRel="sameClick">
                                          <p:stCondLst>
                                            <p:cond evt="begin" delay="0">
                                              <p:tn val="46"/>
                                            </p:cond>
                                          </p:stCondLst>
                                          <p:endCondLst>
                                            <p:cond evt="onStopAudio" delay="0">
                                              <p:tgtEl>
                                                <p:sldTgt/>
                                              </p:tgtEl>
                                            </p:cond>
                                          </p:endCondLst>
                                        </p:cTn>
                                        <p:tgtEl>
                                          <p:sndTgt r:embed="rId3" name="DAKTILO.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9833"/>
                                        </p:tgtEl>
                                        <p:attrNameLst>
                                          <p:attrName>style.visibility</p:attrName>
                                        </p:attrNameLst>
                                      </p:cBhvr>
                                      <p:to>
                                        <p:strVal val="visible"/>
                                      </p:to>
                                    </p:set>
                                    <p:animEffect transition="in" filter="wipe(left)">
                                      <p:cBhvr>
                                        <p:cTn id="53" dur="500"/>
                                        <p:tgtEl>
                                          <p:spTgt spid="1198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19830"/>
                                        </p:tgtEl>
                                        <p:attrNameLst>
                                          <p:attrName>style.visibility</p:attrName>
                                        </p:attrNameLst>
                                      </p:cBhvr>
                                      <p:to>
                                        <p:strVal val="visible"/>
                                      </p:to>
                                    </p:set>
                                    <p:animEffect transition="in" filter="wipe(right)">
                                      <p:cBhvr>
                                        <p:cTn id="58" dur="500"/>
                                        <p:tgtEl>
                                          <p:spTgt spid="119830"/>
                                        </p:tgtEl>
                                      </p:cBhvr>
                                    </p:animEffect>
                                  </p:childTnLst>
                                  <p:subTnLst>
                                    <p:audio>
                                      <p:cMediaNode>
                                        <p:cTn display="0" masterRel="sameClick">
                                          <p:stCondLst>
                                            <p:cond evt="begin" delay="0">
                                              <p:tn val="56"/>
                                            </p:cond>
                                          </p:stCondLst>
                                          <p:endCondLst>
                                            <p:cond evt="onStopAudio" delay="0">
                                              <p:tgtEl>
                                                <p:sldTgt/>
                                              </p:tgtEl>
                                            </p:cond>
                                          </p:endCondLst>
                                        </p:cTn>
                                        <p:tgtEl>
                                          <p:sndTgt r:embed="rId3" name="DAKTILO.WAV"/>
                                        </p:tgtEl>
                                      </p:cMediaNode>
                                    </p:audio>
                                  </p:subTnLst>
                                </p:cTn>
                              </p:par>
                            </p:childTnLst>
                          </p:cTn>
                        </p:par>
                      </p:childTnLst>
                    </p:cTn>
                  </p:par>
                  <p:par>
                    <p:cTn id="59" fill="hold">
                      <p:stCondLst>
                        <p:cond delay="indefinite"/>
                      </p:stCondLst>
                      <p:childTnLst>
                        <p:par>
                          <p:cTn id="60" fill="hold">
                            <p:stCondLst>
                              <p:cond delay="0"/>
                            </p:stCondLst>
                            <p:childTnLst>
                              <p:par>
                                <p:cTn id="61" presetID="32" presetClass="emph" presetSubtype="0" fill="hold" nodeType="clickEffect">
                                  <p:stCondLst>
                                    <p:cond delay="0"/>
                                  </p:stCondLst>
                                  <p:childTnLst>
                                    <p:animClr clrSpc="rgb" dir="cw">
                                      <p:cBhvr override="childStyle">
                                        <p:cTn id="62" dur="50" fill="hold"/>
                                        <p:tgtEl>
                                          <p:spTgt spid="257025"/>
                                        </p:tgtEl>
                                        <p:attrNameLst>
                                          <p:attrName>style.color</p:attrName>
                                        </p:attrNameLst>
                                      </p:cBhvr>
                                      <p:to>
                                        <a:schemeClr val="accent2"/>
                                      </p:to>
                                    </p:animClr>
                                    <p:animClr clrSpc="rgb" dir="cw">
                                      <p:cBhvr>
                                        <p:cTn id="63" dur="50" fill="hold"/>
                                        <p:tgtEl>
                                          <p:spTgt spid="257025"/>
                                        </p:tgtEl>
                                        <p:attrNameLst>
                                          <p:attrName>fillcolor</p:attrName>
                                        </p:attrNameLst>
                                      </p:cBhvr>
                                      <p:to>
                                        <a:schemeClr val="accent2"/>
                                      </p:to>
                                    </p:animClr>
                                    <p:set>
                                      <p:cBhvr>
                                        <p:cTn id="64" dur="50" fill="hold"/>
                                        <p:tgtEl>
                                          <p:spTgt spid="257025"/>
                                        </p:tgtEl>
                                        <p:attrNameLst>
                                          <p:attrName>fill.type</p:attrName>
                                        </p:attrNameLst>
                                      </p:cBhvr>
                                      <p:to>
                                        <p:strVal val="solid"/>
                                      </p:to>
                                    </p:set>
                                    <p:set>
                                      <p:cBhvr>
                                        <p:cTn id="65" dur="50" fill="hold"/>
                                        <p:tgtEl>
                                          <p:spTgt spid="257025"/>
                                        </p:tgtEl>
                                        <p:attrNameLst>
                                          <p:attrName>fill.on</p:attrName>
                                        </p:attrNameLst>
                                      </p:cBhvr>
                                      <p:to>
                                        <p:strVal val="true"/>
                                      </p:to>
                                    </p:set>
                                    <p:animRot by="120000">
                                      <p:cBhvr>
                                        <p:cTn id="66" dur="50" fill="hold">
                                          <p:stCondLst>
                                            <p:cond delay="0"/>
                                          </p:stCondLst>
                                        </p:cTn>
                                        <p:tgtEl>
                                          <p:spTgt spid="257025"/>
                                        </p:tgtEl>
                                        <p:attrNameLst>
                                          <p:attrName>r</p:attrName>
                                        </p:attrNameLst>
                                      </p:cBhvr>
                                    </p:animRot>
                                    <p:animRot by="-240000">
                                      <p:cBhvr>
                                        <p:cTn id="67" dur="100" fill="hold">
                                          <p:stCondLst>
                                            <p:cond delay="100"/>
                                          </p:stCondLst>
                                        </p:cTn>
                                        <p:tgtEl>
                                          <p:spTgt spid="257025"/>
                                        </p:tgtEl>
                                        <p:attrNameLst>
                                          <p:attrName>r</p:attrName>
                                        </p:attrNameLst>
                                      </p:cBhvr>
                                    </p:animRot>
                                    <p:animRot by="240000">
                                      <p:cBhvr>
                                        <p:cTn id="68" dur="100" fill="hold">
                                          <p:stCondLst>
                                            <p:cond delay="200"/>
                                          </p:stCondLst>
                                        </p:cTn>
                                        <p:tgtEl>
                                          <p:spTgt spid="257025"/>
                                        </p:tgtEl>
                                        <p:attrNameLst>
                                          <p:attrName>r</p:attrName>
                                        </p:attrNameLst>
                                      </p:cBhvr>
                                    </p:animRot>
                                    <p:animRot by="-240000">
                                      <p:cBhvr>
                                        <p:cTn id="69" dur="100" fill="hold">
                                          <p:stCondLst>
                                            <p:cond delay="300"/>
                                          </p:stCondLst>
                                        </p:cTn>
                                        <p:tgtEl>
                                          <p:spTgt spid="257025"/>
                                        </p:tgtEl>
                                        <p:attrNameLst>
                                          <p:attrName>r</p:attrName>
                                        </p:attrNameLst>
                                      </p:cBhvr>
                                    </p:animRot>
                                    <p:animRot by="120000">
                                      <p:cBhvr>
                                        <p:cTn id="70" dur="100" fill="hold">
                                          <p:stCondLst>
                                            <p:cond delay="400"/>
                                          </p:stCondLst>
                                        </p:cTn>
                                        <p:tgtEl>
                                          <p:spTgt spid="257025"/>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21" presetClass="entr" presetSubtype="4" fill="hold" grpId="0" nodeType="clickEffect">
                                  <p:stCondLst>
                                    <p:cond delay="0"/>
                                  </p:stCondLst>
                                  <p:childTnLst>
                                    <p:set>
                                      <p:cBhvr>
                                        <p:cTn id="74" dur="1" fill="hold">
                                          <p:stCondLst>
                                            <p:cond delay="0"/>
                                          </p:stCondLst>
                                        </p:cTn>
                                        <p:tgtEl>
                                          <p:spTgt spid="119832"/>
                                        </p:tgtEl>
                                        <p:attrNameLst>
                                          <p:attrName>style.visibility</p:attrName>
                                        </p:attrNameLst>
                                      </p:cBhvr>
                                      <p:to>
                                        <p:strVal val="visible"/>
                                      </p:to>
                                    </p:set>
                                    <p:animEffect transition="in" filter="wheel(4)">
                                      <p:cBhvr>
                                        <p:cTn id="75" dur="500"/>
                                        <p:tgtEl>
                                          <p:spTgt spid="119832"/>
                                        </p:tgtEl>
                                      </p:cBhvr>
                                    </p:animEffect>
                                  </p:childTnLst>
                                  <p:subTnLst>
                                    <p:audio>
                                      <p:cMediaNode>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6" grpId="0" animBg="1"/>
      <p:bldP spid="119827" grpId="0" animBg="1"/>
      <p:bldP spid="119828" grpId="0" animBg="1"/>
      <p:bldP spid="119829" grpId="0" animBg="1"/>
      <p:bldP spid="119830" grpId="0" animBg="1"/>
      <p:bldP spid="119832" grpId="0"/>
      <p:bldP spid="119833" grpId="0" animBg="1"/>
      <p:bldP spid="119834" grpId="0" animBg="1"/>
      <p:bldP spid="119835" grpId="0" animBg="1"/>
      <p:bldP spid="119836" grpId="0" animBg="1"/>
      <p:bldP spid="1198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500034" y="857232"/>
            <a:ext cx="8229600" cy="5500726"/>
          </a:xfrm>
        </p:spPr>
        <p:txBody>
          <a:bodyPr>
            <a:normAutofit/>
          </a:bodyPr>
          <a:lstStyle/>
          <a:p>
            <a:pPr>
              <a:buNone/>
            </a:pPr>
            <a:r>
              <a:rPr lang="tr-TR" sz="4000" dirty="0" smtClean="0">
                <a:solidFill>
                  <a:srgbClr val="FF0000"/>
                </a:solidFill>
              </a:rPr>
              <a:t>Serbest tutumla yetişen çocukların özellikleri</a:t>
            </a:r>
          </a:p>
          <a:p>
            <a:r>
              <a:rPr lang="tr-TR" dirty="0" smtClean="0"/>
              <a:t> </a:t>
            </a:r>
            <a:r>
              <a:rPr lang="tr-TR" b="1" dirty="0" smtClean="0"/>
              <a:t>Devamlı birilerinden hizmet beklerler</a:t>
            </a:r>
          </a:p>
          <a:p>
            <a:r>
              <a:rPr lang="tr-TR" b="1" dirty="0" smtClean="0"/>
              <a:t> İşbirliği kuramaz. Bencil bir kişilik geliştirir.</a:t>
            </a:r>
          </a:p>
          <a:p>
            <a:r>
              <a:rPr lang="tr-TR" b="1" dirty="0" smtClean="0"/>
              <a:t> Okuldaki kurallarla karşı karşıya kaldıklarında hayal kırıklığına uğrarlar</a:t>
            </a:r>
          </a:p>
          <a:p>
            <a:r>
              <a:rPr lang="tr-TR" b="1" dirty="0" smtClean="0"/>
              <a:t>Herkesin kendi isteklerine uymasını beklerler.</a:t>
            </a:r>
          </a:p>
          <a:p>
            <a:r>
              <a:rPr lang="tr-TR" b="1" dirty="0" smtClean="0"/>
              <a:t>Asi ve saldırgan tutumlar sergilerler.</a:t>
            </a:r>
          </a:p>
          <a:p>
            <a:r>
              <a:rPr lang="tr-TR" b="1" dirty="0" smtClean="0"/>
              <a:t>İstekleri buyruk niteliği taşımaktadır</a:t>
            </a:r>
          </a:p>
          <a:p>
            <a:r>
              <a:rPr lang="tr-TR" b="1" dirty="0" smtClean="0"/>
              <a:t>Toplumun vermediği hakları kendilerine tanımaya çalışırlar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İLGİSİZ VE KAYITSIZ ANNE BABA TUTUMLARI</a:t>
            </a:r>
            <a:endParaRPr lang="tr-TR" b="1" dirty="0">
              <a:solidFill>
                <a:srgbClr val="FF0000"/>
              </a:solidFill>
            </a:endParaRPr>
          </a:p>
        </p:txBody>
      </p:sp>
      <p:sp>
        <p:nvSpPr>
          <p:cNvPr id="3" name="2 İçerik Yer Tutucusu"/>
          <p:cNvSpPr>
            <a:spLocks noGrp="1"/>
          </p:cNvSpPr>
          <p:nvPr>
            <p:ph idx="1"/>
          </p:nvPr>
        </p:nvSpPr>
        <p:spPr>
          <a:xfrm>
            <a:off x="457200" y="1785926"/>
            <a:ext cx="5329246" cy="4429156"/>
          </a:xfrm>
        </p:spPr>
        <p:txBody>
          <a:bodyPr>
            <a:normAutofit fontScale="92500" lnSpcReduction="10000"/>
          </a:bodyPr>
          <a:lstStyle/>
          <a:p>
            <a:r>
              <a:rPr lang="tr-TR" b="1" dirty="0" smtClean="0"/>
              <a:t>Çocuğun davranışları karşısında ilgisiz ve vurdumduymaz davranışlar sergileyen anne babalardır. Bu tip aileler için çocuğun varlığı ile yokluğu belli değildir. Bu gruba giren anne babalar genellikle hoşgörü ile boş vermeyi birbirine karıştırmaktadırlar. Çocuk anne babayı rahatsız etmediği müddetçe, çocukla ilgilenilmez. Bu tip ailelerde çocuk fiziksel ve duygusal yalnızlığa itilmektedir.</a:t>
            </a:r>
            <a:endParaRPr lang="tr-TR" b="1" dirty="0"/>
          </a:p>
        </p:txBody>
      </p:sp>
      <p:pic>
        <p:nvPicPr>
          <p:cNvPr id="21506" name="Picture 2" descr="http://t1.gstatic.com/images?q=tbn:ANd9GcQLO9eMEzhaR_1QFNG7aJQteHZyDoz4tHKYOUDkfzQHBSmwxZty"/>
          <p:cNvPicPr>
            <a:picLocks noChangeAspect="1" noChangeArrowheads="1"/>
          </p:cNvPicPr>
          <p:nvPr/>
        </p:nvPicPr>
        <p:blipFill>
          <a:blip r:embed="rId2" cstate="print"/>
          <a:srcRect/>
          <a:stretch>
            <a:fillRect/>
          </a:stretch>
        </p:blipFill>
        <p:spPr bwMode="auto">
          <a:xfrm>
            <a:off x="6215074" y="1500174"/>
            <a:ext cx="2571768" cy="450059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7158" y="500042"/>
            <a:ext cx="5286412" cy="6494085"/>
          </a:xfrm>
          <a:prstGeom prst="rect">
            <a:avLst/>
          </a:prstGeom>
        </p:spPr>
        <p:txBody>
          <a:bodyPr wrap="square">
            <a:spAutoFit/>
          </a:bodyPr>
          <a:lstStyle/>
          <a:p>
            <a:r>
              <a:rPr lang="tr-TR" sz="2800" b="1" dirty="0" smtClean="0">
                <a:solidFill>
                  <a:srgbClr val="FF0000"/>
                </a:solidFill>
              </a:rPr>
              <a:t>ilgisiz kayıtsız tutumla yetişen çocukların özellikleri</a:t>
            </a:r>
          </a:p>
          <a:p>
            <a:r>
              <a:rPr lang="tr-TR" sz="2400" b="1" dirty="0" smtClean="0"/>
              <a:t> Çocuk dikkat çekmek için etrafına zarar verebilir</a:t>
            </a:r>
          </a:p>
          <a:p>
            <a:r>
              <a:rPr lang="tr-TR" sz="2400" b="1" dirty="0" smtClean="0"/>
              <a:t> İnsanlarla ilişki kuramaması sonucu sosyal          gelişmesinde  gecikme ve saldırganlık sergileyebilir.</a:t>
            </a:r>
          </a:p>
          <a:p>
            <a:r>
              <a:rPr lang="tr-TR" sz="2400" b="1" dirty="0" smtClean="0"/>
              <a:t>Sözlü iletişim yetersizliğinden dolayı dil gelişiminde gecikme, konuşma bozuklukları ortaya çıkabilir</a:t>
            </a:r>
          </a:p>
          <a:p>
            <a:r>
              <a:rPr lang="tr-TR" sz="2400" b="1" dirty="0" smtClean="0"/>
              <a:t> Özgüven sorunu yaşar</a:t>
            </a:r>
          </a:p>
          <a:p>
            <a:r>
              <a:rPr lang="tr-TR" sz="2400" b="1" dirty="0" smtClean="0"/>
              <a:t> Hayattan ve kendisinden beklentisi olmaz</a:t>
            </a:r>
          </a:p>
          <a:p>
            <a:r>
              <a:rPr lang="tr-TR" sz="2400" b="1" dirty="0" smtClean="0"/>
              <a:t>Kendisini değersiz ve önemsiz hisseder.</a:t>
            </a:r>
            <a:endParaRPr lang="tr-TR" sz="2400" b="1" dirty="0"/>
          </a:p>
        </p:txBody>
      </p:sp>
      <p:pic>
        <p:nvPicPr>
          <p:cNvPr id="20484" name="Picture 4" descr="http://t1.gstatic.com/images?q=tbn:ANd9GcRJ8XvPFbDJ37z4vuWBTXQvLX_7TjPyJ1sFZj-aV1_Vy5K0KGARKA"/>
          <p:cNvPicPr>
            <a:picLocks noChangeAspect="1" noChangeArrowheads="1"/>
          </p:cNvPicPr>
          <p:nvPr/>
        </p:nvPicPr>
        <p:blipFill>
          <a:blip r:embed="rId2" cstate="print"/>
          <a:srcRect/>
          <a:stretch>
            <a:fillRect/>
          </a:stretch>
        </p:blipFill>
        <p:spPr bwMode="auto">
          <a:xfrm>
            <a:off x="5429256" y="1273954"/>
            <a:ext cx="3000396" cy="40838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nn-NO" b="1" dirty="0" smtClean="0">
                <a:solidFill>
                  <a:srgbClr val="FF0000"/>
                </a:solidFill>
              </a:rPr>
              <a:t>DENGESİZ VE KARARSIZ ANNE BABA TUTUMLARI</a:t>
            </a:r>
            <a:r>
              <a:rPr lang="tr-TR" b="1" dirty="0" smtClean="0">
                <a:solidFill>
                  <a:srgbClr val="FF0000"/>
                </a:solidFill>
              </a:rPr>
              <a:t> (TUTARSIZ)</a:t>
            </a:r>
            <a:endParaRPr lang="tr-TR" b="1"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r>
              <a:rPr lang="tr-TR" b="1" dirty="0" smtClean="0"/>
              <a:t>Çocuğun belirli bir davranışı anne baba tarafından farklı yorumlanır. Anne babalar aynı davranışı kimi zaman normal karşılarken kimi zamanda cezalandırabilirler. Bu durum daha çok anne veya babanın o anki psikolojik durumu ile ilintilidir. Anne veya baba yorgunsa, başka zaman normal olan davranış o an için yapılmaması gereken bir davranıştır. Bu durumda çocuk neyin doğru neyin yanlış olduğunu anlayamamaktadır. Tutarsız anne baba tutumlarını içeren bir diğer tutum ise, anne için doğru olan bir şeyin baba için yanlış olması veya tam tersi durumun oluşmasıdır.</a:t>
            </a:r>
            <a:endParaRPr lang="tr-T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857233"/>
            <a:ext cx="8229600" cy="5467368"/>
          </a:xfrm>
        </p:spPr>
        <p:txBody>
          <a:bodyPr>
            <a:normAutofit/>
          </a:bodyPr>
          <a:lstStyle/>
          <a:p>
            <a:r>
              <a:rPr lang="tr-TR" b="1" dirty="0" smtClean="0">
                <a:solidFill>
                  <a:srgbClr val="FF0000"/>
                </a:solidFill>
              </a:rPr>
              <a:t>Dengesiz ve kararsız tutumla yetişen çocukların özellikleri</a:t>
            </a:r>
          </a:p>
          <a:p>
            <a:r>
              <a:rPr lang="tr-TR" dirty="0" smtClean="0"/>
              <a:t> </a:t>
            </a:r>
            <a:r>
              <a:rPr lang="tr-TR" b="1" dirty="0" smtClean="0"/>
              <a:t>Aşırı isyankar ya da aşırı boyun eğici olabilirler</a:t>
            </a:r>
          </a:p>
          <a:p>
            <a:r>
              <a:rPr lang="tr-TR" b="1" dirty="0" smtClean="0"/>
              <a:t> Kaygılı, güvensiz bir kişilik sergileyebilirler</a:t>
            </a:r>
          </a:p>
          <a:p>
            <a:r>
              <a:rPr lang="tr-TR" b="1" dirty="0" smtClean="0"/>
              <a:t> Büyüdüklerinde karşısındaki insanlara zor güvenirler</a:t>
            </a:r>
          </a:p>
          <a:p>
            <a:r>
              <a:rPr lang="tr-TR" b="1" dirty="0" smtClean="0"/>
              <a:t> Tutarsız bir kişilik sergilerler</a:t>
            </a:r>
          </a:p>
          <a:p>
            <a:r>
              <a:rPr lang="tr-TR" b="1" dirty="0" smtClean="0"/>
              <a:t> Karar vermekte güçlük yaşarlar nerde nasıl davranacaklarını bilemezler.</a:t>
            </a:r>
            <a:endParaRPr lang="tr-TR" b="1" dirty="0"/>
          </a:p>
        </p:txBody>
      </p:sp>
      <p:pic>
        <p:nvPicPr>
          <p:cNvPr id="4" name="Picture 9" descr="benneyaptim"/>
          <p:cNvPicPr>
            <a:picLocks noChangeAspect="1" noChangeArrowheads="1"/>
          </p:cNvPicPr>
          <p:nvPr/>
        </p:nvPicPr>
        <p:blipFill>
          <a:blip r:embed="rId2" cstate="print"/>
          <a:srcRect/>
          <a:stretch>
            <a:fillRect/>
          </a:stretch>
        </p:blipFill>
        <p:spPr bwMode="auto">
          <a:xfrm>
            <a:off x="6215074" y="3000372"/>
            <a:ext cx="2741618" cy="3613162"/>
          </a:xfrm>
          <a:prstGeom prst="rect">
            <a:avLst/>
          </a:prstGeom>
          <a:noFill/>
          <a:ln w="9525">
            <a:noFill/>
            <a:miter lim="800000"/>
            <a:headEnd/>
            <a:tailEnd/>
          </a:ln>
        </p:spPr>
      </p:pic>
      <p:pic>
        <p:nvPicPr>
          <p:cNvPr id="18434" name="Picture 2" descr="http://t1.gstatic.com/images?q=tbn:ANd9GcTAjEcE1THsQ7FIXtlQ9NrTrLmJFknkRkNYsOpFJYXKicnHSTxx3g"/>
          <p:cNvPicPr>
            <a:picLocks noChangeAspect="1" noChangeArrowheads="1"/>
          </p:cNvPicPr>
          <p:nvPr/>
        </p:nvPicPr>
        <p:blipFill>
          <a:blip r:embed="rId3" cstate="print"/>
          <a:srcRect/>
          <a:stretch>
            <a:fillRect/>
          </a:stretch>
        </p:blipFill>
        <p:spPr bwMode="auto">
          <a:xfrm>
            <a:off x="1857356" y="4821238"/>
            <a:ext cx="2928958" cy="182247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fi-FI" b="1" dirty="0" smtClean="0">
                <a:solidFill>
                  <a:srgbClr val="FF0000"/>
                </a:solidFill>
              </a:rPr>
              <a:t>AŞIRI KORUYUCU ANNE BABA TUTUMLARI</a:t>
            </a:r>
            <a:endParaRPr lang="tr-TR" b="1" dirty="0">
              <a:solidFill>
                <a:srgbClr val="FF0000"/>
              </a:solidFill>
            </a:endParaRPr>
          </a:p>
        </p:txBody>
      </p:sp>
      <p:sp>
        <p:nvSpPr>
          <p:cNvPr id="3" name="2 İçerik Yer Tutucusu"/>
          <p:cNvSpPr>
            <a:spLocks noGrp="1"/>
          </p:cNvSpPr>
          <p:nvPr>
            <p:ph idx="1"/>
          </p:nvPr>
        </p:nvSpPr>
        <p:spPr>
          <a:xfrm>
            <a:off x="0" y="1857340"/>
            <a:ext cx="6143668" cy="5000660"/>
          </a:xfrm>
        </p:spPr>
        <p:txBody>
          <a:bodyPr>
            <a:normAutofit fontScale="25000" lnSpcReduction="20000"/>
          </a:bodyPr>
          <a:lstStyle/>
          <a:p>
            <a:pPr>
              <a:buNone/>
            </a:pPr>
            <a:r>
              <a:rPr lang="tr-TR" sz="9600" b="1" dirty="0" smtClean="0"/>
              <a:t>   </a:t>
            </a:r>
            <a:r>
              <a:rPr lang="tr-TR" sz="8000" b="1" dirty="0" smtClean="0"/>
              <a:t>Bu tip ailelerde çocuğa gereğinden çok özen gösterirler. Koruyucu tutum daha çok anne ve çocuk arasında gözlenir. Her türlü kararı çocuk yerine aile alır. Geç kavuşulan, aşırı istenilen, tek çocuk, tek erkek veya kız çocuk gibi çocuklar genellikle abartılmış sevginin odak noktası olurlar. Bu tip anne babalar çocuklarını el bebek gül bebek büyütürler. Adeta kucaktan yere indirmezler. Genellikle bu tür çocuklar erken konuşup geç yürürler. Aile tarafından çocuğun her çağrısına cevap verilir. Bu tip aileler çocuklarının üzerlerine titrerler. Çocuğa zarar gelebilecek ortamlardan kaçınırlar. Ağlamasın, üşümesin, terlemesin, hasta olmasın, yorulup incinmesin, mikrop kapmasın diye aile üyeleri ellerinden gelen tüm gayreti gösterir. Çocuk adeta bir cam fanus içinde büyütülür.</a:t>
            </a:r>
            <a:endParaRPr lang="tr-TR" sz="8000" b="1" dirty="0"/>
          </a:p>
        </p:txBody>
      </p:sp>
      <p:pic>
        <p:nvPicPr>
          <p:cNvPr id="4" name="Picture 5" descr="defghklş"/>
          <p:cNvPicPr>
            <a:picLocks noChangeAspect="1" noChangeArrowheads="1"/>
          </p:cNvPicPr>
          <p:nvPr/>
        </p:nvPicPr>
        <p:blipFill>
          <a:blip r:embed="rId2" cstate="print"/>
          <a:srcRect/>
          <a:stretch>
            <a:fillRect/>
          </a:stretch>
        </p:blipFill>
        <p:spPr bwMode="auto">
          <a:xfrm>
            <a:off x="6215074" y="1500175"/>
            <a:ext cx="2794624" cy="50006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349500"/>
            <a:ext cx="7772400" cy="1800225"/>
          </a:xfrm>
        </p:spPr>
        <p:txBody>
          <a:bodyPr>
            <a:normAutofit fontScale="90000"/>
          </a:bodyPr>
          <a:lstStyle/>
          <a:p>
            <a:pPr eaLnBrk="1" hangingPunct="1"/>
            <a:r>
              <a:rPr lang="tr-TR" sz="3200" dirty="0" smtClean="0"/>
              <a:t/>
            </a:r>
            <a:br>
              <a:rPr lang="tr-TR" sz="3200" dirty="0" smtClean="0"/>
            </a:br>
            <a:r>
              <a:rPr lang="tr-TR" sz="3600" b="1" dirty="0" smtClean="0">
                <a:latin typeface="Comic Sans MS" pitchFamily="66" charset="0"/>
              </a:rPr>
              <a:t>Çocuklar büyüdükçe aile dışındaki insanlarla karşılaşır ve onlarla olumlu ilişkiler kurarlar.</a:t>
            </a:r>
          </a:p>
        </p:txBody>
      </p:sp>
      <p:sp>
        <p:nvSpPr>
          <p:cNvPr id="3075" name="Rectangle 3"/>
          <p:cNvSpPr>
            <a:spLocks noGrp="1" noChangeArrowheads="1"/>
          </p:cNvSpPr>
          <p:nvPr>
            <p:ph type="subTitle" idx="1"/>
          </p:nvPr>
        </p:nvSpPr>
        <p:spPr>
          <a:xfrm>
            <a:off x="1371600" y="4508500"/>
            <a:ext cx="6400800" cy="1584325"/>
          </a:xfrm>
        </p:spPr>
        <p:txBody>
          <a:bodyPr/>
          <a:lstStyle/>
          <a:p>
            <a:pPr eaLnBrk="1" hangingPunct="1">
              <a:lnSpc>
                <a:spcPct val="90000"/>
              </a:lnSpc>
            </a:pPr>
            <a:endParaRPr lang="tr-TR" sz="2800" dirty="0" smtClean="0"/>
          </a:p>
          <a:p>
            <a:pPr eaLnBrk="1" hangingPunct="1">
              <a:lnSpc>
                <a:spcPct val="90000"/>
              </a:lnSpc>
            </a:pPr>
            <a:r>
              <a:rPr lang="tr-TR" b="1" dirty="0" smtClean="0">
                <a:solidFill>
                  <a:srgbClr val="CC0099"/>
                </a:solidFill>
                <a:latin typeface="Comic Sans MS" pitchFamily="66" charset="0"/>
              </a:rPr>
              <a:t>Bu durum Sosyal Gelişimin kaçınılmaz ve devamlı kuralıdır</a:t>
            </a:r>
            <a:r>
              <a:rPr lang="tr-TR" sz="2800" dirty="0" smtClean="0">
                <a:solidFill>
                  <a:srgbClr val="CC0099"/>
                </a:solidFill>
              </a:rPr>
              <a:t>.</a:t>
            </a:r>
          </a:p>
        </p:txBody>
      </p:sp>
      <p:pic>
        <p:nvPicPr>
          <p:cNvPr id="3076" name="Picture 4" descr="beb1"/>
          <p:cNvPicPr>
            <a:picLocks noChangeAspect="1" noChangeArrowheads="1"/>
          </p:cNvPicPr>
          <p:nvPr/>
        </p:nvPicPr>
        <p:blipFill>
          <a:blip r:embed="rId2" cstate="print"/>
          <a:srcRect/>
          <a:stretch>
            <a:fillRect/>
          </a:stretch>
        </p:blipFill>
        <p:spPr bwMode="auto">
          <a:xfrm>
            <a:off x="2987675" y="404813"/>
            <a:ext cx="2879725" cy="2160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357167"/>
            <a:ext cx="8229600" cy="5967434"/>
          </a:xfrm>
        </p:spPr>
        <p:txBody>
          <a:bodyPr/>
          <a:lstStyle/>
          <a:p>
            <a:r>
              <a:rPr lang="tr-TR" b="1" dirty="0" smtClean="0">
                <a:solidFill>
                  <a:srgbClr val="FF0000"/>
                </a:solidFill>
              </a:rPr>
              <a:t>Korucu tutumla yetişen çocukların özellikleri</a:t>
            </a:r>
          </a:p>
          <a:p>
            <a:r>
              <a:rPr lang="tr-TR" dirty="0" smtClean="0"/>
              <a:t> </a:t>
            </a:r>
            <a:r>
              <a:rPr lang="tr-TR" b="1" dirty="0" smtClean="0"/>
              <a:t>Aşırı bağımlı, özgüveni gelişmemiştir. Ürkek ve çekingendir.</a:t>
            </a:r>
          </a:p>
          <a:p>
            <a:r>
              <a:rPr lang="tr-TR" b="1" dirty="0" smtClean="0"/>
              <a:t> Sosyal gelişimi zedelenir. Sorumluluk almak istemez.</a:t>
            </a:r>
          </a:p>
          <a:p>
            <a:r>
              <a:rPr lang="tr-TR" b="1" dirty="0" smtClean="0"/>
              <a:t> Toplum tarafından kabulü zorlaşır</a:t>
            </a:r>
          </a:p>
          <a:p>
            <a:r>
              <a:rPr lang="tr-TR" b="1" dirty="0" smtClean="0"/>
              <a:t> Kendini gruba kabul ettirmek için isyankar olabilir</a:t>
            </a:r>
          </a:p>
          <a:p>
            <a:r>
              <a:rPr lang="tr-TR" b="1" dirty="0" smtClean="0"/>
              <a:t> Tek başına kararlar alamaz</a:t>
            </a:r>
            <a:endParaRPr lang="tr-TR" b="1" dirty="0"/>
          </a:p>
        </p:txBody>
      </p:sp>
      <p:pic>
        <p:nvPicPr>
          <p:cNvPr id="16388" name="Picture 4" descr="http://t0.gstatic.com/images?q=tbn:ANd9GcRpxzArhNguOd8G26uxrgRHZPvWLCtYEpf_fBaTvH60hvW5jmKnSBjHbt0"/>
          <p:cNvPicPr>
            <a:picLocks noChangeAspect="1" noChangeArrowheads="1"/>
          </p:cNvPicPr>
          <p:nvPr/>
        </p:nvPicPr>
        <p:blipFill>
          <a:blip r:embed="rId2" cstate="print"/>
          <a:srcRect/>
          <a:stretch>
            <a:fillRect/>
          </a:stretch>
        </p:blipFill>
        <p:spPr bwMode="auto">
          <a:xfrm>
            <a:off x="714348" y="4417596"/>
            <a:ext cx="1928826" cy="1884333"/>
          </a:xfrm>
          <a:prstGeom prst="rect">
            <a:avLst/>
          </a:prstGeom>
          <a:noFill/>
        </p:spPr>
      </p:pic>
      <p:pic>
        <p:nvPicPr>
          <p:cNvPr id="6" name="Picture 5" descr="j0430778"/>
          <p:cNvPicPr>
            <a:picLocks noChangeAspect="1" noChangeArrowheads="1"/>
          </p:cNvPicPr>
          <p:nvPr/>
        </p:nvPicPr>
        <p:blipFill>
          <a:blip r:embed="rId3" cstate="print"/>
          <a:srcRect/>
          <a:stretch>
            <a:fillRect/>
          </a:stretch>
        </p:blipFill>
        <p:spPr bwMode="auto">
          <a:xfrm>
            <a:off x="3571868" y="4327502"/>
            <a:ext cx="3857652" cy="224477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GÜVEN VERİCİ, DESTEKLEYİCİ AİLE TUTUMLARI (DEMOKRATİK AİLE)</a:t>
            </a:r>
            <a:endParaRPr lang="tr-TR" b="1" dirty="0">
              <a:solidFill>
                <a:srgbClr val="FF0000"/>
              </a:solidFill>
            </a:endParaRPr>
          </a:p>
        </p:txBody>
      </p:sp>
      <p:sp>
        <p:nvSpPr>
          <p:cNvPr id="3" name="2 İçerik Yer Tutucusu"/>
          <p:cNvSpPr>
            <a:spLocks noGrp="1"/>
          </p:cNvSpPr>
          <p:nvPr>
            <p:ph idx="1"/>
          </p:nvPr>
        </p:nvSpPr>
        <p:spPr>
          <a:xfrm>
            <a:off x="457200" y="1785926"/>
            <a:ext cx="8329642" cy="3429024"/>
          </a:xfrm>
        </p:spPr>
        <p:txBody>
          <a:bodyPr>
            <a:normAutofit fontScale="85000" lnSpcReduction="20000"/>
          </a:bodyPr>
          <a:lstStyle/>
          <a:p>
            <a:r>
              <a:rPr lang="tr-TR" b="1" dirty="0" smtClean="0"/>
              <a:t>Güven verici, aile tutumunda çocuklara karşı hoşgörü ve destekleme vardır. Anne baba çocuğunu olduğu gibi kabul edip destekler. Çocuklarına karşı sevgi doludurlar. Çocuğun ilgilerini, yeteneklerini göz önünde tutarak, yeteneklerini gerçekleştirebileceği ortamlar hazırlarlar. Anne baba birbirlerine ve çocuğa olan duygularında açık davranır. Aile içinde güven ve şeffaflık vardır. Problemlerle nasıl baş edebileceğini birlikte araştıran, huzurlu bir aile ortamı vardır. Anne babalar çocuklarına karşı hoşgörülüdürler, onları desteklerler, çocuklarıyla ilgili kararlar alırken seçenekler sunarlar, çocuğun seçtiği davranıştan ders almasına izin verirler.</a:t>
            </a:r>
            <a:endParaRPr lang="tr-TR" b="1" dirty="0"/>
          </a:p>
        </p:txBody>
      </p:sp>
      <p:pic>
        <p:nvPicPr>
          <p:cNvPr id="4" name="Picture 2" descr="http://t1.gstatic.com/images?q=tbn:ANd9GcQmthsDwXksyIlFBZVW40surlii6idD5gcgxQcmxnM8RUWaoaev7w"/>
          <p:cNvPicPr>
            <a:picLocks noChangeAspect="1" noChangeArrowheads="1"/>
          </p:cNvPicPr>
          <p:nvPr/>
        </p:nvPicPr>
        <p:blipFill>
          <a:blip r:embed="rId2" cstate="print"/>
          <a:srcRect/>
          <a:stretch>
            <a:fillRect/>
          </a:stretch>
        </p:blipFill>
        <p:spPr bwMode="auto">
          <a:xfrm>
            <a:off x="785786" y="5214950"/>
            <a:ext cx="7786742" cy="135732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642918"/>
            <a:ext cx="8229600" cy="4389437"/>
          </a:xfrm>
        </p:spPr>
        <p:txBody>
          <a:bodyPr>
            <a:normAutofit/>
          </a:bodyPr>
          <a:lstStyle/>
          <a:p>
            <a:r>
              <a:rPr lang="tr-TR" b="1" dirty="0" smtClean="0">
                <a:solidFill>
                  <a:srgbClr val="FF0000"/>
                </a:solidFill>
              </a:rPr>
              <a:t>Güven verici, destekleyici ailelerde yetişen çocukların özellikleri</a:t>
            </a:r>
          </a:p>
          <a:p>
            <a:r>
              <a:rPr lang="tr-TR" dirty="0" smtClean="0"/>
              <a:t> </a:t>
            </a:r>
            <a:r>
              <a:rPr lang="tr-TR" b="1" dirty="0" smtClean="0"/>
              <a:t>Sosyalleşmiş, işbirliğine giren çocuklardır</a:t>
            </a:r>
          </a:p>
          <a:p>
            <a:r>
              <a:rPr lang="tr-TR" b="1" dirty="0" smtClean="0"/>
              <a:t> Arkadaş canlısı ve duygusaldırlar</a:t>
            </a:r>
          </a:p>
          <a:p>
            <a:r>
              <a:rPr lang="tr-TR" b="1" dirty="0" smtClean="0"/>
              <a:t> Sosyal açıdan dengeli ve mutlu bireylerdir</a:t>
            </a:r>
          </a:p>
          <a:p>
            <a:r>
              <a:rPr lang="tr-TR" b="1" dirty="0" smtClean="0"/>
              <a:t> Özgüvenleri yüksektir, sorumluluk sahibidirler</a:t>
            </a:r>
          </a:p>
          <a:p>
            <a:r>
              <a:rPr lang="tr-TR" b="1" dirty="0" smtClean="0"/>
              <a:t>Kendine ve başkalarına güvenir</a:t>
            </a:r>
          </a:p>
          <a:p>
            <a:r>
              <a:rPr lang="tr-TR" b="1" dirty="0" smtClean="0"/>
              <a:t> Yaratıcı ve bağımsızdır</a:t>
            </a:r>
          </a:p>
          <a:p>
            <a:r>
              <a:rPr lang="es-ES" b="1" dirty="0" smtClean="0"/>
              <a:t> Kurallara ve otoriteye saygı duyar</a:t>
            </a:r>
            <a:endParaRPr lang="tr-TR" b="1" dirty="0"/>
          </a:p>
        </p:txBody>
      </p:sp>
      <p:pic>
        <p:nvPicPr>
          <p:cNvPr id="4" name="Picture 2" descr="http://t2.gstatic.com/images?q=tbn:ANd9GcTexlZHf0sIrnCuF8UHwJ6pAxvXEl3_HYq9Z3ww8YU0Uu3sNM7A2A"/>
          <p:cNvPicPr>
            <a:picLocks noChangeAspect="1" noChangeArrowheads="1"/>
          </p:cNvPicPr>
          <p:nvPr/>
        </p:nvPicPr>
        <p:blipFill>
          <a:blip r:embed="rId2" cstate="print"/>
          <a:srcRect/>
          <a:stretch>
            <a:fillRect/>
          </a:stretch>
        </p:blipFill>
        <p:spPr bwMode="auto">
          <a:xfrm>
            <a:off x="5572132" y="3500438"/>
            <a:ext cx="3276611" cy="331905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ANNE-BABALIK ROLÜ</a:t>
            </a:r>
            <a:br>
              <a:rPr lang="tr-TR" b="1" dirty="0" smtClean="0">
                <a:solidFill>
                  <a:srgbClr val="FF0000"/>
                </a:solidFill>
              </a:rPr>
            </a:br>
            <a:r>
              <a:rPr lang="tr-TR" b="1" dirty="0" smtClean="0">
                <a:solidFill>
                  <a:srgbClr val="FF0000"/>
                </a:solidFill>
              </a:rPr>
              <a:t> (Görev ve Sorumluluklar</a:t>
            </a:r>
            <a:r>
              <a:rPr lang="tr-TR" dirty="0" smtClean="0"/>
              <a:t>)</a:t>
            </a:r>
            <a:endParaRPr lang="tr-TR" dirty="0"/>
          </a:p>
        </p:txBody>
      </p:sp>
      <p:sp>
        <p:nvSpPr>
          <p:cNvPr id="3" name="2 İçerik Yer Tutucusu"/>
          <p:cNvSpPr>
            <a:spLocks noGrp="1"/>
          </p:cNvSpPr>
          <p:nvPr>
            <p:ph idx="1"/>
          </p:nvPr>
        </p:nvSpPr>
        <p:spPr>
          <a:xfrm>
            <a:off x="0" y="1935480"/>
            <a:ext cx="6072198" cy="4389120"/>
          </a:xfrm>
        </p:spPr>
        <p:txBody>
          <a:bodyPr>
            <a:normAutofit fontScale="92500" lnSpcReduction="20000"/>
          </a:bodyPr>
          <a:lstStyle/>
          <a:p>
            <a:r>
              <a:rPr lang="tr-TR" dirty="0" smtClean="0"/>
              <a:t>1- </a:t>
            </a:r>
            <a:r>
              <a:rPr lang="tr-TR" b="1" dirty="0" smtClean="0"/>
              <a:t>Çocuklara doğru örnek olmak.</a:t>
            </a:r>
          </a:p>
          <a:p>
            <a:r>
              <a:rPr lang="tr-TR" b="1" dirty="0" smtClean="0"/>
              <a:t>2- Çocukları korumak ve desteklemek</a:t>
            </a:r>
          </a:p>
          <a:p>
            <a:r>
              <a:rPr lang="tr-TR" b="1" dirty="0" smtClean="0"/>
              <a:t>3- Kuralları ve sınırları öğretmek</a:t>
            </a:r>
          </a:p>
          <a:p>
            <a:r>
              <a:rPr lang="tr-TR" b="1" dirty="0" smtClean="0"/>
              <a:t>4- Kuralları çocuklarla birlikte oluşturmak</a:t>
            </a:r>
          </a:p>
          <a:p>
            <a:r>
              <a:rPr lang="tr-TR" b="1" dirty="0" smtClean="0"/>
              <a:t>5- Kuralların az,öz ve uygulanabilir olmasına dikkat etmek</a:t>
            </a:r>
          </a:p>
          <a:p>
            <a:r>
              <a:rPr lang="tr-TR" b="1" dirty="0" smtClean="0"/>
              <a:t>6- Sürekli ve tutarlı bir anne babalık tutumu göstermek</a:t>
            </a:r>
          </a:p>
          <a:p>
            <a:r>
              <a:rPr lang="tr-TR" b="1" dirty="0" smtClean="0"/>
              <a:t>7- Hem kendi isteklerini hem de çocuğun isteklerini dikkate alan bir ilişki geliştirmek.</a:t>
            </a:r>
            <a:endParaRPr lang="tr-TR" b="1" dirty="0"/>
          </a:p>
        </p:txBody>
      </p:sp>
      <p:pic>
        <p:nvPicPr>
          <p:cNvPr id="4" name="Picture 2" descr="http://t1.gstatic.com/images?q=tbn:ANd9GcQ-t0WoYlvv-Ys6YG5UcfkWlyyA-rHub1FG_PSrFqAS2ZpqIxsxXij6SFxR"/>
          <p:cNvPicPr>
            <a:picLocks noChangeAspect="1" noChangeArrowheads="1"/>
          </p:cNvPicPr>
          <p:nvPr/>
        </p:nvPicPr>
        <p:blipFill>
          <a:blip r:embed="rId2" cstate="print"/>
          <a:srcRect/>
          <a:stretch>
            <a:fillRect/>
          </a:stretch>
        </p:blipFill>
        <p:spPr bwMode="auto">
          <a:xfrm>
            <a:off x="6000760" y="1785926"/>
            <a:ext cx="2643206" cy="4429156"/>
          </a:xfrm>
          <a:prstGeom prst="rect">
            <a:avLst/>
          </a:prstGeom>
          <a:noFill/>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AİLELERE ÖNERİLER</a:t>
            </a:r>
            <a:endParaRPr lang="tr-TR" b="1" dirty="0">
              <a:solidFill>
                <a:srgbClr val="FF0000"/>
              </a:solidFill>
            </a:endParaRPr>
          </a:p>
        </p:txBody>
      </p:sp>
      <p:sp>
        <p:nvSpPr>
          <p:cNvPr id="3" name="2 İçerik Yer Tutucusu"/>
          <p:cNvSpPr>
            <a:spLocks noGrp="1"/>
          </p:cNvSpPr>
          <p:nvPr>
            <p:ph idx="1"/>
          </p:nvPr>
        </p:nvSpPr>
        <p:spPr>
          <a:xfrm>
            <a:off x="457200" y="1935480"/>
            <a:ext cx="5686436" cy="4389120"/>
          </a:xfrm>
        </p:spPr>
        <p:txBody>
          <a:bodyPr>
            <a:normAutofit fontScale="92500"/>
          </a:bodyPr>
          <a:lstStyle/>
          <a:p>
            <a:r>
              <a:rPr lang="tr-TR" b="1" dirty="0" smtClean="0"/>
              <a:t>Çocuğunuzun yanında eşinizi asla kötülemeyin ve eleştirmeyin; anne baba eşlerine olan kızgınlık, kırgınlık eleştiri içeren davranış ve sözlerini çocukların yanında yapmayalım. Kendi kırgınlığınıza çocuklarımızı ortak etmeyin. Çocuk anne babanın</a:t>
            </a:r>
          </a:p>
          <a:p>
            <a:pPr>
              <a:buNone/>
            </a:pPr>
            <a:r>
              <a:rPr lang="tr-TR" b="1" dirty="0" smtClean="0"/>
              <a:t>    birbirlerini kötülemesini, eleştirmesini istemez, birbirlerini sevip beğenmesini ister.</a:t>
            </a:r>
            <a:endParaRPr lang="tr-TR" b="1" dirty="0"/>
          </a:p>
        </p:txBody>
      </p:sp>
      <p:pic>
        <p:nvPicPr>
          <p:cNvPr id="8194" name="Picture 2" descr="http://t1.gstatic.com/images?q=tbn:ANd9GcR6Kn5-ip3bRqdCgiqWYWN0lualFiBr2Qwf-yYHYbjsLuaZilly"/>
          <p:cNvPicPr>
            <a:picLocks noChangeAspect="1" noChangeArrowheads="1"/>
          </p:cNvPicPr>
          <p:nvPr/>
        </p:nvPicPr>
        <p:blipFill>
          <a:blip r:embed="rId2" cstate="print"/>
          <a:srcRect/>
          <a:stretch>
            <a:fillRect/>
          </a:stretch>
        </p:blipFill>
        <p:spPr bwMode="auto">
          <a:xfrm>
            <a:off x="6286512" y="1857364"/>
            <a:ext cx="2428892" cy="407196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714356"/>
            <a:ext cx="5929322" cy="5857915"/>
          </a:xfrm>
        </p:spPr>
        <p:txBody>
          <a:bodyPr>
            <a:normAutofit/>
          </a:bodyPr>
          <a:lstStyle/>
          <a:p>
            <a:r>
              <a:rPr lang="tr-TR" b="1" dirty="0" smtClean="0"/>
              <a:t>Sizinde çocuğunuzun da istediğinin olacağı çözümler üretmeye çalışın; çocukların her zaman sorunlara sizin getireceğiniz çözümlerden başka çözümleri vardır.</a:t>
            </a:r>
          </a:p>
          <a:p>
            <a:r>
              <a:rPr lang="tr-TR" b="1" dirty="0" smtClean="0"/>
              <a:t>Çocuğunuza beklediğinizin ne olduğunu söyledikten sonra; onunda beklentisinin başka olduğunu bildiğinizi ve bu yüzdende oturup her iki tarafında istediğinin olabileceği ortak bir çözüm bulmaya çalışın.</a:t>
            </a:r>
            <a:endParaRPr lang="tr-TR" b="1" dirty="0"/>
          </a:p>
        </p:txBody>
      </p:sp>
      <p:pic>
        <p:nvPicPr>
          <p:cNvPr id="7170" name="Picture 2" descr="http://t3.gstatic.com/images?q=tbn:ANd9GcSmSdYJ6VZdJEK2iAYOqeh1Sa6guHKoCiQshVL4MDUw28o8eklj6A"/>
          <p:cNvPicPr>
            <a:picLocks noChangeAspect="1" noChangeArrowheads="1"/>
          </p:cNvPicPr>
          <p:nvPr/>
        </p:nvPicPr>
        <p:blipFill>
          <a:blip r:embed="rId2" cstate="print"/>
          <a:srcRect/>
          <a:stretch>
            <a:fillRect/>
          </a:stretch>
        </p:blipFill>
        <p:spPr bwMode="auto">
          <a:xfrm>
            <a:off x="5786446" y="1142984"/>
            <a:ext cx="2857493" cy="485778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571481"/>
            <a:ext cx="5857884" cy="5753120"/>
          </a:xfrm>
        </p:spPr>
        <p:txBody>
          <a:bodyPr>
            <a:normAutofit fontScale="92500"/>
          </a:bodyPr>
          <a:lstStyle/>
          <a:p>
            <a:r>
              <a:rPr lang="tr-TR" b="1" dirty="0" smtClean="0"/>
              <a:t>Çocuklarınızı gerçekten dinleyin ve bunu ona gösterin; çocuğunuzu dinlerken </a:t>
            </a:r>
            <a:r>
              <a:rPr lang="tr-TR" b="1" dirty="0" err="1" smtClean="0"/>
              <a:t>tv</a:t>
            </a:r>
            <a:r>
              <a:rPr lang="tr-TR" b="1" dirty="0" smtClean="0"/>
              <a:t>. İzlemeyin, gazete okumayın, başka işlerle meşgul olmayın. Konuşurken göz teması kurun, çocuğun yüzüne bakın, aynı hizada olmaya dikkat edin.</a:t>
            </a:r>
          </a:p>
          <a:p>
            <a:r>
              <a:rPr lang="tr-TR" b="1" dirty="0" smtClean="0"/>
              <a:t> Çocuklarınıza sözlerinizle değil davranışlarınızla örnek olun; çoğu zaman anne babalar çocuklarına öğüt verirler : şöyle yapmalısın, bu işin doğrusu bu, böyle davranmanı istemiyorum. Çocuk sözler anlatılanlardan çok davranışlarınızla  vereceğiniz mesajları almaya açıktır.</a:t>
            </a:r>
            <a:endParaRPr lang="tr-TR" b="1" dirty="0"/>
          </a:p>
        </p:txBody>
      </p:sp>
      <p:pic>
        <p:nvPicPr>
          <p:cNvPr id="4" name="Picture 4" descr="http://www.cinselliktrend.com/blog-images/mm_866359_149013748.jpg"/>
          <p:cNvPicPr>
            <a:picLocks noChangeAspect="1" noChangeArrowheads="1"/>
          </p:cNvPicPr>
          <p:nvPr/>
        </p:nvPicPr>
        <p:blipFill>
          <a:blip r:embed="rId2" cstate="print"/>
          <a:stretch>
            <a:fillRect/>
          </a:stretch>
        </p:blipFill>
        <p:spPr bwMode="auto">
          <a:xfrm>
            <a:off x="5715008" y="1214422"/>
            <a:ext cx="3071834" cy="421484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714357"/>
            <a:ext cx="8229600" cy="4071965"/>
          </a:xfrm>
        </p:spPr>
        <p:txBody>
          <a:bodyPr>
            <a:normAutofit/>
          </a:bodyPr>
          <a:lstStyle/>
          <a:p>
            <a:r>
              <a:rPr lang="tr-TR" b="1" dirty="0" smtClean="0"/>
              <a:t>Çocuklarınızla sen dili ile değil ben dili ile konuşun.</a:t>
            </a:r>
          </a:p>
          <a:p>
            <a:r>
              <a:rPr lang="tr-TR" b="1" dirty="0" smtClean="0"/>
              <a:t>Onun yapması gereken şeyleri onun adına siz yapmayın.</a:t>
            </a:r>
          </a:p>
          <a:p>
            <a:r>
              <a:rPr lang="tr-TR" b="1" dirty="0" smtClean="0"/>
              <a:t>Çocuğunuzu koşulsuz sevin ; başarılı olursan seni severim, istediğim gibi olursan seni severim vb ifadelerden kaçının.</a:t>
            </a:r>
          </a:p>
          <a:p>
            <a:endParaRPr lang="tr-TR" dirty="0"/>
          </a:p>
        </p:txBody>
      </p:sp>
      <p:pic>
        <p:nvPicPr>
          <p:cNvPr id="5122" name="Picture 2" descr="http://t1.gstatic.com/images?q=tbn:ANd9GcT3wBCDjQtMqIl9USskd2KjyzgJDWqo5-j8LVtuk8mkl4PlTELY"/>
          <p:cNvPicPr>
            <a:picLocks noChangeAspect="1" noChangeArrowheads="1"/>
          </p:cNvPicPr>
          <p:nvPr/>
        </p:nvPicPr>
        <p:blipFill>
          <a:blip r:embed="rId2" cstate="print"/>
          <a:srcRect/>
          <a:stretch>
            <a:fillRect/>
          </a:stretch>
        </p:blipFill>
        <p:spPr bwMode="auto">
          <a:xfrm>
            <a:off x="1714480" y="4572008"/>
            <a:ext cx="5143536" cy="19240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857233"/>
            <a:ext cx="8229600" cy="5467368"/>
          </a:xfrm>
        </p:spPr>
        <p:txBody>
          <a:bodyPr/>
          <a:lstStyle/>
          <a:p>
            <a:r>
              <a:rPr lang="tr-TR" b="1" dirty="0" smtClean="0"/>
              <a:t>Çocuğunuzun olumlu yönlerini ve başarılarını ön plana çıkarın.</a:t>
            </a:r>
          </a:p>
          <a:p>
            <a:r>
              <a:rPr lang="tr-TR" b="1" dirty="0" smtClean="0"/>
              <a:t> Çocuklarınızı kardeşleriyle ve arkadaşlarıyla kıyaslamayın. Kıyaslamak reddetmektir.</a:t>
            </a:r>
          </a:p>
          <a:p>
            <a:r>
              <a:rPr lang="tr-TR" b="1" dirty="0" smtClean="0"/>
              <a:t> Başkalarının yanında çocuğunuzun daima olumlu özelliklerini anlatın.</a:t>
            </a:r>
            <a:endParaRPr lang="tr-TR" b="1" dirty="0"/>
          </a:p>
        </p:txBody>
      </p:sp>
      <p:pic>
        <p:nvPicPr>
          <p:cNvPr id="4" name="Picture 2" descr="http://t0.gstatic.com/images?q=tbn:ANd9GcS4Irwgj8I-UlZAEAveNp58woj-1QQ7rK9lBoZnhMa4f9IQFYmY"/>
          <p:cNvPicPr>
            <a:picLocks noChangeAspect="1" noChangeArrowheads="1"/>
          </p:cNvPicPr>
          <p:nvPr/>
        </p:nvPicPr>
        <p:blipFill>
          <a:blip r:embed="rId2" cstate="print"/>
          <a:srcRect/>
          <a:stretch>
            <a:fillRect/>
          </a:stretch>
        </p:blipFill>
        <p:spPr bwMode="auto">
          <a:xfrm>
            <a:off x="1785918" y="3929066"/>
            <a:ext cx="5072098" cy="264320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AFBBF493-A462-4A45-84F0-5D06AB807456}" type="slidenum">
              <a:rPr lang="tr-TR" smtClean="0"/>
              <a:pPr>
                <a:defRPr/>
              </a:pPr>
              <a:t>29</a:t>
            </a:fld>
            <a:endParaRPr lang="tr-TR"/>
          </a:p>
        </p:txBody>
      </p:sp>
      <p:sp>
        <p:nvSpPr>
          <p:cNvPr id="3" name="2 İçerik Yer Tutucusu"/>
          <p:cNvSpPr>
            <a:spLocks noGrp="1"/>
          </p:cNvSpPr>
          <p:nvPr>
            <p:ph idx="4294967295"/>
          </p:nvPr>
        </p:nvSpPr>
        <p:spPr>
          <a:xfrm>
            <a:off x="0" y="0"/>
            <a:ext cx="8715404" cy="6643710"/>
          </a:xfrm>
        </p:spPr>
        <p:txBody>
          <a:bodyPr/>
          <a:lstStyle/>
          <a:p>
            <a:pPr algn="ctr"/>
            <a:endParaRPr lang="tr-TR" sz="2800" b="1" dirty="0" smtClean="0">
              <a:solidFill>
                <a:srgbClr val="D60093"/>
              </a:solidFill>
            </a:endParaRPr>
          </a:p>
          <a:p>
            <a:pPr algn="ctr"/>
            <a:endParaRPr lang="tr-TR" sz="2800" b="1" dirty="0" smtClean="0">
              <a:solidFill>
                <a:srgbClr val="D60093"/>
              </a:solidFill>
            </a:endParaRPr>
          </a:p>
          <a:p>
            <a:pPr algn="ctr"/>
            <a:endParaRPr lang="tr-TR" sz="2800" b="1" dirty="0" smtClean="0">
              <a:solidFill>
                <a:srgbClr val="D60093"/>
              </a:solidFill>
            </a:endParaRPr>
          </a:p>
          <a:p>
            <a:pPr algn="ctr"/>
            <a:endParaRPr lang="tr-TR" sz="2800" b="1" dirty="0" smtClean="0">
              <a:solidFill>
                <a:srgbClr val="D60093"/>
              </a:solidFill>
            </a:endParaRPr>
          </a:p>
          <a:p>
            <a:pPr algn="ctr"/>
            <a:endParaRPr lang="tr-TR" sz="2800" b="1" dirty="0" smtClean="0">
              <a:solidFill>
                <a:srgbClr val="D60093"/>
              </a:solidFill>
            </a:endParaRPr>
          </a:p>
          <a:p>
            <a:pPr algn="ctr"/>
            <a:endParaRPr lang="tr-TR" sz="2800" b="1" dirty="0" smtClean="0">
              <a:solidFill>
                <a:srgbClr val="D60093"/>
              </a:solidFill>
            </a:endParaRPr>
          </a:p>
          <a:p>
            <a:pPr algn="ctr">
              <a:buNone/>
            </a:pPr>
            <a:r>
              <a:rPr lang="tr-TR" sz="2800" b="1" dirty="0" smtClean="0">
                <a:solidFill>
                  <a:srgbClr val="D60093"/>
                </a:solidFill>
              </a:rPr>
              <a:t>KATILDIĞINIZ İÇİN TEŞEKKÜR EDERİM.</a:t>
            </a:r>
          </a:p>
          <a:p>
            <a:pPr algn="ctr">
              <a:buNone/>
              <a:defRPr/>
            </a:pPr>
            <a:endParaRPr lang="tr-TR" dirty="0" smtClean="0"/>
          </a:p>
        </p:txBody>
      </p:sp>
      <p:pic>
        <p:nvPicPr>
          <p:cNvPr id="5" name="Picture 7" descr="j0340680"/>
          <p:cNvPicPr>
            <a:picLocks noChangeAspect="1" noChangeArrowheads="1"/>
          </p:cNvPicPr>
          <p:nvPr/>
        </p:nvPicPr>
        <p:blipFill>
          <a:blip r:embed="rId2" cstate="print"/>
          <a:srcRect/>
          <a:stretch>
            <a:fillRect/>
          </a:stretch>
        </p:blipFill>
        <p:spPr bwMode="auto">
          <a:xfrm>
            <a:off x="571472" y="5000636"/>
            <a:ext cx="1814513" cy="1535112"/>
          </a:xfrm>
          <a:prstGeom prst="rect">
            <a:avLst/>
          </a:prstGeom>
          <a:noFill/>
          <a:ln w="9525">
            <a:noFill/>
            <a:miter lim="800000"/>
            <a:headEnd/>
            <a:tailEnd/>
          </a:ln>
        </p:spPr>
      </p:pic>
      <p:pic>
        <p:nvPicPr>
          <p:cNvPr id="6" name="Picture 5" descr="j0305579"/>
          <p:cNvPicPr>
            <a:picLocks noChangeAspect="1" noChangeArrowheads="1"/>
          </p:cNvPicPr>
          <p:nvPr/>
        </p:nvPicPr>
        <p:blipFill>
          <a:blip r:embed="rId3" cstate="print"/>
          <a:srcRect/>
          <a:stretch>
            <a:fillRect/>
          </a:stretch>
        </p:blipFill>
        <p:spPr bwMode="auto">
          <a:xfrm>
            <a:off x="6786578" y="4714884"/>
            <a:ext cx="1438275" cy="1447800"/>
          </a:xfrm>
          <a:prstGeom prst="rect">
            <a:avLst/>
          </a:prstGeom>
          <a:noFill/>
          <a:ln w="9525">
            <a:noFill/>
            <a:miter lim="800000"/>
            <a:headEnd/>
            <a:tailEnd/>
          </a:ln>
        </p:spPr>
      </p:pic>
      <p:pic>
        <p:nvPicPr>
          <p:cNvPr id="7" name="Picture 6" descr="j0237782"/>
          <p:cNvPicPr>
            <a:picLocks noChangeAspect="1" noChangeArrowheads="1"/>
          </p:cNvPicPr>
          <p:nvPr/>
        </p:nvPicPr>
        <p:blipFill>
          <a:blip r:embed="rId4" cstate="print"/>
          <a:srcRect/>
          <a:stretch>
            <a:fillRect/>
          </a:stretch>
        </p:blipFill>
        <p:spPr bwMode="auto">
          <a:xfrm>
            <a:off x="7000892" y="0"/>
            <a:ext cx="1544638" cy="2638425"/>
          </a:xfrm>
          <a:prstGeom prst="rect">
            <a:avLst/>
          </a:prstGeom>
          <a:noFill/>
          <a:ln w="9525">
            <a:noFill/>
            <a:miter lim="800000"/>
            <a:headEnd/>
            <a:tailEnd/>
          </a:ln>
        </p:spPr>
      </p:pic>
      <p:pic>
        <p:nvPicPr>
          <p:cNvPr id="8" name="Picture 6" descr="j0237782"/>
          <p:cNvPicPr>
            <a:picLocks noChangeAspect="1" noChangeArrowheads="1"/>
          </p:cNvPicPr>
          <p:nvPr/>
        </p:nvPicPr>
        <p:blipFill>
          <a:blip r:embed="rId4" cstate="print"/>
          <a:srcRect/>
          <a:stretch>
            <a:fillRect/>
          </a:stretch>
        </p:blipFill>
        <p:spPr bwMode="auto">
          <a:xfrm>
            <a:off x="214282" y="214290"/>
            <a:ext cx="1544638" cy="2638425"/>
          </a:xfrm>
          <a:prstGeom prst="rect">
            <a:avLst/>
          </a:prstGeom>
          <a:noFill/>
          <a:ln w="9525">
            <a:noFill/>
            <a:miter lim="800000"/>
            <a:headEnd/>
            <a:tailEnd/>
          </a:ln>
        </p:spPr>
      </p:pic>
      <p:pic>
        <p:nvPicPr>
          <p:cNvPr id="9" name="Picture 4" descr="j0343135"/>
          <p:cNvPicPr>
            <a:picLocks noChangeAspect="1" noChangeArrowheads="1"/>
          </p:cNvPicPr>
          <p:nvPr/>
        </p:nvPicPr>
        <p:blipFill>
          <a:blip r:embed="rId5" cstate="print"/>
          <a:srcRect/>
          <a:stretch>
            <a:fillRect/>
          </a:stretch>
        </p:blipFill>
        <p:spPr>
          <a:xfrm>
            <a:off x="3571868" y="1428736"/>
            <a:ext cx="1074738" cy="979487"/>
          </a:xfrm>
          <a:prstGeom prst="rect">
            <a:avLst/>
          </a:prstGeom>
          <a:noFill/>
        </p:spPr>
      </p:pic>
      <p:pic>
        <p:nvPicPr>
          <p:cNvPr id="10" name="Picture 4" descr="j0343135"/>
          <p:cNvPicPr>
            <a:picLocks noChangeAspect="1" noChangeArrowheads="1"/>
          </p:cNvPicPr>
          <p:nvPr/>
        </p:nvPicPr>
        <p:blipFill>
          <a:blip r:embed="rId5" cstate="print"/>
          <a:srcRect/>
          <a:stretch>
            <a:fillRect/>
          </a:stretch>
        </p:blipFill>
        <p:spPr>
          <a:xfrm>
            <a:off x="3714744" y="4714884"/>
            <a:ext cx="1074738" cy="979487"/>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20713"/>
            <a:ext cx="7931150" cy="1665279"/>
          </a:xfrm>
        </p:spPr>
        <p:txBody>
          <a:bodyPr>
            <a:normAutofit fontScale="90000"/>
          </a:bodyPr>
          <a:lstStyle/>
          <a:p>
            <a:pPr eaLnBrk="1" hangingPunct="1"/>
            <a:r>
              <a:rPr lang="tr-TR" sz="3200" b="1" dirty="0" smtClean="0">
                <a:solidFill>
                  <a:srgbClr val="0000FF"/>
                </a:solidFill>
                <a:latin typeface="Comic Sans MS" pitchFamily="66" charset="0"/>
              </a:rPr>
              <a:t>Anne-babanın çocuğa karşı takınmış olduğu olumlu ya da olumsuz tutumları,çocuğun kişiliğinin gelişmesinde önemli rol oynar.</a:t>
            </a:r>
          </a:p>
        </p:txBody>
      </p:sp>
      <p:sp>
        <p:nvSpPr>
          <p:cNvPr id="4099" name="Rectangle 3"/>
          <p:cNvSpPr>
            <a:spLocks noGrp="1" noChangeArrowheads="1"/>
          </p:cNvSpPr>
          <p:nvPr>
            <p:ph type="body" idx="1"/>
          </p:nvPr>
        </p:nvSpPr>
        <p:spPr>
          <a:xfrm>
            <a:off x="468313" y="1989138"/>
            <a:ext cx="8218487" cy="4137025"/>
          </a:xfrm>
        </p:spPr>
        <p:txBody>
          <a:bodyPr/>
          <a:lstStyle/>
          <a:p>
            <a:pPr eaLnBrk="1" hangingPunct="1">
              <a:lnSpc>
                <a:spcPct val="90000"/>
              </a:lnSpc>
              <a:buFontTx/>
              <a:buNone/>
            </a:pPr>
            <a:endParaRPr lang="tr-TR" b="1" dirty="0" smtClean="0">
              <a:latin typeface="Comic Sans MS" pitchFamily="66" charset="0"/>
            </a:endParaRPr>
          </a:p>
          <a:p>
            <a:pPr eaLnBrk="1" hangingPunct="1">
              <a:lnSpc>
                <a:spcPct val="90000"/>
              </a:lnSpc>
            </a:pPr>
            <a:r>
              <a:rPr lang="tr-TR" sz="3600" b="1" dirty="0" smtClean="0">
                <a:latin typeface="Comic Sans MS" pitchFamily="66" charset="0"/>
              </a:rPr>
              <a:t>Söyledikleri dikkate alınmayan,</a:t>
            </a:r>
          </a:p>
          <a:p>
            <a:pPr eaLnBrk="1" hangingPunct="1">
              <a:lnSpc>
                <a:spcPct val="90000"/>
              </a:lnSpc>
            </a:pPr>
            <a:r>
              <a:rPr lang="tr-TR" sz="3600" b="1" dirty="0" smtClean="0">
                <a:latin typeface="Comic Sans MS" pitchFamily="66" charset="0"/>
              </a:rPr>
              <a:t>Düşüncelerini belirtmesine izin verilmeyen ya da belirttiği zaman sürekli eleştirilen Çocuk ;</a:t>
            </a:r>
          </a:p>
          <a:p>
            <a:pPr eaLnBrk="1" hangingPunct="1">
              <a:lnSpc>
                <a:spcPct val="90000"/>
              </a:lnSpc>
            </a:pPr>
            <a:r>
              <a:rPr lang="tr-TR" sz="3600" b="1" dirty="0" smtClean="0">
                <a:latin typeface="Comic Sans MS" pitchFamily="66" charset="0"/>
              </a:rPr>
              <a:t> İçine kapanık,güvensiz-huysuz ve saldırgan olabilir.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b="1" smtClean="0">
                <a:solidFill>
                  <a:srgbClr val="FF0000"/>
                </a:solidFill>
                <a:latin typeface="Comic Sans MS" pitchFamily="66" charset="0"/>
              </a:rPr>
              <a:t>Bunun karşıtı olarak ;</a:t>
            </a:r>
          </a:p>
        </p:txBody>
      </p:sp>
      <p:sp>
        <p:nvSpPr>
          <p:cNvPr id="5123" name="Rectangle 3"/>
          <p:cNvSpPr>
            <a:spLocks noGrp="1" noChangeArrowheads="1"/>
          </p:cNvSpPr>
          <p:nvPr>
            <p:ph type="body" idx="1"/>
          </p:nvPr>
        </p:nvSpPr>
        <p:spPr>
          <a:xfrm>
            <a:off x="457200" y="642918"/>
            <a:ext cx="8229600" cy="5665807"/>
          </a:xfrm>
        </p:spPr>
        <p:txBody>
          <a:bodyPr>
            <a:normAutofit fontScale="92500" lnSpcReduction="10000"/>
          </a:bodyPr>
          <a:lstStyle/>
          <a:p>
            <a:pPr eaLnBrk="1" hangingPunct="1">
              <a:lnSpc>
                <a:spcPct val="90000"/>
              </a:lnSpc>
            </a:pPr>
            <a:endParaRPr lang="tr-TR" sz="3600" b="1" dirty="0" smtClean="0">
              <a:latin typeface="Comic Sans MS" pitchFamily="66" charset="0"/>
            </a:endParaRPr>
          </a:p>
          <a:p>
            <a:pPr eaLnBrk="1" hangingPunct="1">
              <a:lnSpc>
                <a:spcPct val="90000"/>
              </a:lnSpc>
            </a:pPr>
            <a:endParaRPr lang="tr-TR" sz="3600" b="1" dirty="0" smtClean="0">
              <a:latin typeface="Comic Sans MS" pitchFamily="66" charset="0"/>
            </a:endParaRPr>
          </a:p>
          <a:p>
            <a:pPr eaLnBrk="1" hangingPunct="1">
              <a:lnSpc>
                <a:spcPct val="90000"/>
              </a:lnSpc>
            </a:pPr>
            <a:endParaRPr lang="tr-TR" sz="3600" b="1" dirty="0" smtClean="0">
              <a:latin typeface="Comic Sans MS" pitchFamily="66" charset="0"/>
            </a:endParaRPr>
          </a:p>
          <a:p>
            <a:pPr eaLnBrk="1" hangingPunct="1">
              <a:lnSpc>
                <a:spcPct val="90000"/>
              </a:lnSpc>
            </a:pPr>
            <a:r>
              <a:rPr lang="tr-TR" sz="3600" b="1" dirty="0" smtClean="0">
                <a:latin typeface="Comic Sans MS" pitchFamily="66" charset="0"/>
              </a:rPr>
              <a:t>Söyledikleri dinlenen, </a:t>
            </a:r>
          </a:p>
          <a:p>
            <a:pPr eaLnBrk="1" hangingPunct="1">
              <a:lnSpc>
                <a:spcPct val="90000"/>
              </a:lnSpc>
            </a:pPr>
            <a:r>
              <a:rPr lang="tr-TR" sz="3600" b="1" dirty="0" smtClean="0">
                <a:latin typeface="Comic Sans MS" pitchFamily="66" charset="0"/>
              </a:rPr>
              <a:t>Önemsenen,</a:t>
            </a:r>
          </a:p>
          <a:p>
            <a:pPr eaLnBrk="1" hangingPunct="1">
              <a:lnSpc>
                <a:spcPct val="90000"/>
              </a:lnSpc>
            </a:pPr>
            <a:r>
              <a:rPr lang="tr-TR" sz="3600" b="1" dirty="0" smtClean="0">
                <a:latin typeface="Comic Sans MS" pitchFamily="66" charset="0"/>
              </a:rPr>
              <a:t>Fikrini belirtmesine izin verilen ve </a:t>
            </a:r>
          </a:p>
          <a:p>
            <a:pPr eaLnBrk="1" hangingPunct="1">
              <a:lnSpc>
                <a:spcPct val="90000"/>
              </a:lnSpc>
            </a:pPr>
            <a:r>
              <a:rPr lang="tr-TR" sz="3600" b="1" dirty="0" smtClean="0">
                <a:latin typeface="Comic Sans MS" pitchFamily="66" charset="0"/>
              </a:rPr>
              <a:t>Düşünceleri çok geçerli olmasa da eleştirilmeyen çocuk ise </a:t>
            </a:r>
          </a:p>
          <a:p>
            <a:pPr algn="ctr" eaLnBrk="1" hangingPunct="1">
              <a:lnSpc>
                <a:spcPct val="90000"/>
              </a:lnSpc>
              <a:buFontTx/>
              <a:buNone/>
            </a:pPr>
            <a:r>
              <a:rPr lang="tr-TR" sz="4400" b="1" dirty="0" smtClean="0">
                <a:solidFill>
                  <a:srgbClr val="FF0000"/>
                </a:solidFill>
                <a:latin typeface="Comic Sans MS" pitchFamily="66" charset="0"/>
              </a:rPr>
              <a:t>Daha güvenli-daha sosyal ve daha sağlıklı bir kişilik geliştirir.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tr-TR" sz="3200" b="1" smtClean="0">
                <a:latin typeface="Comic Sans MS" pitchFamily="66" charset="0"/>
              </a:rPr>
              <a:t>Çocukların yetişmesinde birinci derecede sorumlu ve etkili olan kaynak</a:t>
            </a:r>
            <a:r>
              <a:rPr lang="tr-TR" sz="3600" smtClean="0"/>
              <a:t> ,</a:t>
            </a:r>
          </a:p>
        </p:txBody>
      </p:sp>
      <p:sp>
        <p:nvSpPr>
          <p:cNvPr id="8195" name="Rectangle 5"/>
          <p:cNvSpPr>
            <a:spLocks noGrp="1" noChangeArrowheads="1"/>
          </p:cNvSpPr>
          <p:nvPr>
            <p:ph type="body" sz="half" idx="1"/>
          </p:nvPr>
        </p:nvSpPr>
        <p:spPr>
          <a:xfrm>
            <a:off x="323850" y="1600200"/>
            <a:ext cx="4535488" cy="4525963"/>
          </a:xfrm>
        </p:spPr>
        <p:txBody>
          <a:bodyPr/>
          <a:lstStyle/>
          <a:p>
            <a:pPr eaLnBrk="1" hangingPunct="1"/>
            <a:r>
              <a:rPr lang="tr-TR" b="1" dirty="0" smtClean="0">
                <a:solidFill>
                  <a:srgbClr val="FF6600"/>
                </a:solidFill>
                <a:latin typeface="Comic Sans MS" pitchFamily="66" charset="0"/>
              </a:rPr>
              <a:t>Ana-baba ve ailedir.</a:t>
            </a:r>
          </a:p>
          <a:p>
            <a:pPr eaLnBrk="1" hangingPunct="1">
              <a:buFontTx/>
              <a:buNone/>
            </a:pPr>
            <a:r>
              <a:rPr lang="tr-TR" sz="2800" b="1" dirty="0" smtClean="0">
                <a:latin typeface="Comic Sans MS" pitchFamily="66" charset="0"/>
              </a:rPr>
              <a:t>  </a:t>
            </a:r>
            <a:r>
              <a:rPr lang="tr-TR" b="1" dirty="0" smtClean="0">
                <a:latin typeface="Comic Sans MS" pitchFamily="66" charset="0"/>
              </a:rPr>
              <a:t>Aile ortamında ebeveynin tutumları,değerleri,</a:t>
            </a:r>
          </a:p>
          <a:p>
            <a:pPr eaLnBrk="1" hangingPunct="1">
              <a:buFontTx/>
              <a:buNone/>
            </a:pPr>
            <a:r>
              <a:rPr lang="tr-TR" b="1" dirty="0" smtClean="0">
                <a:latin typeface="Comic Sans MS" pitchFamily="66" charset="0"/>
              </a:rPr>
              <a:t>  zevkleri çocuğun gelişimini etkiler.</a:t>
            </a:r>
          </a:p>
        </p:txBody>
      </p:sp>
      <p:pic>
        <p:nvPicPr>
          <p:cNvPr id="8196" name="Picture 11" descr="bebek6"/>
          <p:cNvPicPr>
            <a:picLocks noGrp="1" noChangeAspect="1" noChangeArrowheads="1"/>
          </p:cNvPicPr>
          <p:nvPr>
            <p:ph sz="half" idx="2"/>
          </p:nvPr>
        </p:nvPicPr>
        <p:blipFill>
          <a:blip r:embed="rId2" cstate="print"/>
          <a:srcRect/>
          <a:stretch>
            <a:fillRect/>
          </a:stretch>
        </p:blipFill>
        <p:spPr>
          <a:xfrm>
            <a:off x="5214942" y="1773238"/>
            <a:ext cx="3678233" cy="4824412"/>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tr-TR" sz="4000" smtClean="0"/>
              <a:t/>
            </a:r>
            <a:br>
              <a:rPr lang="tr-TR" sz="4000" smtClean="0"/>
            </a:br>
            <a:r>
              <a:rPr lang="tr-TR" sz="3600" b="1" smtClean="0">
                <a:latin typeface="Comic Sans MS" pitchFamily="66" charset="0"/>
              </a:rPr>
              <a:t>UNUTMAYALIM Kİ;</a:t>
            </a:r>
            <a:br>
              <a:rPr lang="tr-TR" sz="3600" b="1" smtClean="0">
                <a:latin typeface="Comic Sans MS" pitchFamily="66" charset="0"/>
              </a:rPr>
            </a:br>
            <a:r>
              <a:rPr lang="tr-TR" sz="3600" b="1" smtClean="0">
                <a:latin typeface="Comic Sans MS" pitchFamily="66" charset="0"/>
              </a:rPr>
              <a:t>Sosyalleşmenin ilk öğrenildiği yer aile ortamıdır.</a:t>
            </a:r>
          </a:p>
        </p:txBody>
      </p:sp>
      <p:pic>
        <p:nvPicPr>
          <p:cNvPr id="11267" name="Picture 4" descr="35"/>
          <p:cNvPicPr>
            <a:picLocks noGrp="1" noChangeAspect="1" noChangeArrowheads="1"/>
          </p:cNvPicPr>
          <p:nvPr>
            <p:ph idx="1"/>
          </p:nvPr>
        </p:nvPicPr>
        <p:blipFill>
          <a:blip r:embed="rId2" cstate="print"/>
          <a:srcRect/>
          <a:stretch>
            <a:fillRect/>
          </a:stretch>
        </p:blipFill>
        <p:spPr>
          <a:xfrm>
            <a:off x="755650" y="2420938"/>
            <a:ext cx="3789363" cy="4103687"/>
          </a:xfrm>
          <a:noFill/>
        </p:spPr>
      </p:pic>
      <p:sp>
        <p:nvSpPr>
          <p:cNvPr id="11268" name="Text Box 6"/>
          <p:cNvSpPr txBox="1">
            <a:spLocks noChangeArrowheads="1"/>
          </p:cNvSpPr>
          <p:nvPr/>
        </p:nvSpPr>
        <p:spPr bwMode="auto">
          <a:xfrm>
            <a:off x="5272088" y="1978025"/>
            <a:ext cx="3476625" cy="366713"/>
          </a:xfrm>
          <a:prstGeom prst="rect">
            <a:avLst/>
          </a:prstGeom>
          <a:noFill/>
          <a:ln w="9525">
            <a:noFill/>
            <a:miter lim="800000"/>
            <a:headEnd/>
            <a:tailEnd/>
          </a:ln>
        </p:spPr>
        <p:txBody>
          <a:bodyPr>
            <a:spAutoFit/>
          </a:bodyPr>
          <a:lstStyle/>
          <a:p>
            <a:pPr algn="l">
              <a:spcBef>
                <a:spcPct val="50000"/>
              </a:spcBef>
            </a:pPr>
            <a:endParaRPr lang="tr-TR" sz="1800" b="0">
              <a:solidFill>
                <a:schemeClr val="tx1"/>
              </a:solidFill>
              <a:latin typeface="Arial" charset="0"/>
            </a:endParaRPr>
          </a:p>
        </p:txBody>
      </p:sp>
      <p:sp>
        <p:nvSpPr>
          <p:cNvPr id="11269" name="Text Box 7"/>
          <p:cNvSpPr txBox="1">
            <a:spLocks noChangeArrowheads="1"/>
          </p:cNvSpPr>
          <p:nvPr/>
        </p:nvSpPr>
        <p:spPr bwMode="auto">
          <a:xfrm>
            <a:off x="5580063" y="1916113"/>
            <a:ext cx="2952750" cy="2215991"/>
          </a:xfrm>
          <a:prstGeom prst="rect">
            <a:avLst/>
          </a:prstGeom>
          <a:noFill/>
          <a:ln w="9525">
            <a:noFill/>
            <a:miter lim="800000"/>
            <a:headEnd/>
            <a:tailEnd/>
          </a:ln>
        </p:spPr>
        <p:txBody>
          <a:bodyPr>
            <a:spAutoFit/>
          </a:bodyPr>
          <a:lstStyle/>
          <a:p>
            <a:pPr algn="l"/>
            <a:endParaRPr lang="tr-TR" sz="1800" dirty="0">
              <a:solidFill>
                <a:schemeClr val="tx1"/>
              </a:solidFill>
              <a:latin typeface="Arial" charset="0"/>
            </a:endParaRPr>
          </a:p>
          <a:p>
            <a:pPr algn="l"/>
            <a:r>
              <a:rPr lang="tr-TR" sz="2400" b="1" dirty="0">
                <a:solidFill>
                  <a:schemeClr val="tx1"/>
                </a:solidFill>
              </a:rPr>
              <a:t>Çocuğun aile içindeki yeri,ileri yaşamında toplum içindeki yerini belirler.</a:t>
            </a:r>
          </a:p>
        </p:txBody>
      </p:sp>
      <p:sp>
        <p:nvSpPr>
          <p:cNvPr id="11270" name="Text Box 8"/>
          <p:cNvSpPr txBox="1">
            <a:spLocks noChangeArrowheads="1"/>
          </p:cNvSpPr>
          <p:nvPr/>
        </p:nvSpPr>
        <p:spPr bwMode="auto">
          <a:xfrm>
            <a:off x="5508625" y="4168775"/>
            <a:ext cx="1243013" cy="366713"/>
          </a:xfrm>
          <a:prstGeom prst="rect">
            <a:avLst/>
          </a:prstGeom>
          <a:noFill/>
          <a:ln w="9525">
            <a:noFill/>
            <a:miter lim="800000"/>
            <a:headEnd/>
            <a:tailEnd/>
          </a:ln>
        </p:spPr>
        <p:txBody>
          <a:bodyPr>
            <a:spAutoFit/>
          </a:bodyPr>
          <a:lstStyle/>
          <a:p>
            <a:pPr algn="l"/>
            <a:endParaRPr lang="tr-TR" sz="1800" b="0">
              <a:solidFill>
                <a:schemeClr val="tx1"/>
              </a:solidFill>
              <a:latin typeface="Arial" charset="0"/>
            </a:endParaRPr>
          </a:p>
        </p:txBody>
      </p:sp>
      <p:sp>
        <p:nvSpPr>
          <p:cNvPr id="11271" name="Text Box 9"/>
          <p:cNvSpPr txBox="1">
            <a:spLocks noChangeArrowheads="1"/>
          </p:cNvSpPr>
          <p:nvPr/>
        </p:nvSpPr>
        <p:spPr bwMode="auto">
          <a:xfrm>
            <a:off x="4859338" y="4292600"/>
            <a:ext cx="3816350" cy="2308324"/>
          </a:xfrm>
          <a:prstGeom prst="rect">
            <a:avLst/>
          </a:prstGeom>
          <a:noFill/>
          <a:ln w="9525">
            <a:noFill/>
            <a:miter lim="800000"/>
            <a:headEnd/>
            <a:tailEnd/>
          </a:ln>
        </p:spPr>
        <p:txBody>
          <a:bodyPr>
            <a:spAutoFit/>
          </a:bodyPr>
          <a:lstStyle/>
          <a:p>
            <a:pPr algn="l"/>
            <a:r>
              <a:rPr lang="tr-TR" sz="2400" b="1" dirty="0">
                <a:solidFill>
                  <a:schemeClr val="tx1"/>
                </a:solidFill>
              </a:rPr>
              <a:t>Her ailede  farklı tutum ve davranışlar gözlenmektedir.</a:t>
            </a:r>
          </a:p>
          <a:p>
            <a:pPr algn="l"/>
            <a:r>
              <a:rPr lang="tr-TR" sz="2400" b="1" dirty="0">
                <a:solidFill>
                  <a:schemeClr val="tx1"/>
                </a:solidFill>
              </a:rPr>
              <a:t>Bu tutum ve davranışları 6 maddede toplayabiliriz.</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fontScale="90000"/>
          </a:bodyPr>
          <a:lstStyle/>
          <a:p>
            <a:pPr eaLnBrk="1" hangingPunct="1"/>
            <a:r>
              <a:rPr lang="tr-TR" b="1" smtClean="0">
                <a:solidFill>
                  <a:srgbClr val="990033"/>
                </a:solidFill>
                <a:latin typeface="Comic Sans MS" pitchFamily="66" charset="0"/>
              </a:rPr>
              <a:t>ANNE – BABA TUTUMLARI</a:t>
            </a:r>
          </a:p>
        </p:txBody>
      </p:sp>
      <p:sp>
        <p:nvSpPr>
          <p:cNvPr id="12291" name="Rectangle 6"/>
          <p:cNvSpPr>
            <a:spLocks noGrp="1" noChangeArrowheads="1"/>
          </p:cNvSpPr>
          <p:nvPr>
            <p:ph type="body" sz="half" idx="2"/>
          </p:nvPr>
        </p:nvSpPr>
        <p:spPr>
          <a:xfrm>
            <a:off x="4643438" y="1196975"/>
            <a:ext cx="4321175" cy="5661025"/>
          </a:xfrm>
        </p:spPr>
        <p:txBody>
          <a:bodyPr/>
          <a:lstStyle/>
          <a:p>
            <a:pPr marL="533400" indent="-533400" eaLnBrk="1" hangingPunct="1">
              <a:buFontTx/>
              <a:buAutoNum type="arabicPeriod"/>
            </a:pPr>
            <a:endParaRPr lang="tr-TR" b="1" dirty="0" smtClean="0">
              <a:latin typeface="Comic Sans MS" pitchFamily="66" charset="0"/>
            </a:endParaRPr>
          </a:p>
          <a:p>
            <a:pPr marL="533400" indent="-533400" eaLnBrk="1" hangingPunct="1">
              <a:buFontTx/>
              <a:buAutoNum type="arabicPeriod"/>
            </a:pPr>
            <a:endParaRPr lang="tr-TR" b="1" dirty="0" smtClean="0">
              <a:latin typeface="Comic Sans MS" pitchFamily="66" charset="0"/>
            </a:endParaRPr>
          </a:p>
          <a:p>
            <a:pPr marL="533400" indent="-533400" eaLnBrk="1" hangingPunct="1">
              <a:buFontTx/>
              <a:buAutoNum type="arabicPeriod"/>
            </a:pPr>
            <a:endParaRPr lang="tr-TR" b="1" dirty="0" smtClean="0">
              <a:latin typeface="Comic Sans MS" pitchFamily="66" charset="0"/>
            </a:endParaRPr>
          </a:p>
          <a:p>
            <a:pPr marL="533400" indent="-533400" eaLnBrk="1" hangingPunct="1">
              <a:buFontTx/>
              <a:buAutoNum type="arabicPeriod"/>
            </a:pPr>
            <a:r>
              <a:rPr lang="tr-TR" b="1" dirty="0" smtClean="0">
                <a:latin typeface="Comic Sans MS" pitchFamily="66" charset="0"/>
              </a:rPr>
              <a:t>Otoriter aileler</a:t>
            </a:r>
          </a:p>
          <a:p>
            <a:pPr marL="533400" indent="-533400" eaLnBrk="1" hangingPunct="1">
              <a:buFontTx/>
              <a:buAutoNum type="arabicPeriod"/>
            </a:pPr>
            <a:r>
              <a:rPr lang="tr-TR" b="1" dirty="0" smtClean="0">
                <a:latin typeface="Comic Sans MS" pitchFamily="66" charset="0"/>
              </a:rPr>
              <a:t>Aşırı hoşgörülü aileler</a:t>
            </a:r>
          </a:p>
          <a:p>
            <a:pPr marL="533400" indent="-533400" eaLnBrk="1" hangingPunct="1">
              <a:buFontTx/>
              <a:buAutoNum type="arabicPeriod"/>
            </a:pPr>
            <a:r>
              <a:rPr lang="tr-TR" b="1" dirty="0" smtClean="0">
                <a:latin typeface="Comic Sans MS" pitchFamily="66" charset="0"/>
              </a:rPr>
              <a:t>Demokratik aileler</a:t>
            </a:r>
          </a:p>
          <a:p>
            <a:pPr marL="533400" indent="-533400" eaLnBrk="1" hangingPunct="1">
              <a:buFontTx/>
              <a:buAutoNum type="arabicPeriod"/>
            </a:pPr>
            <a:r>
              <a:rPr lang="tr-TR" b="1" dirty="0" smtClean="0">
                <a:latin typeface="Comic Sans MS" pitchFamily="66" charset="0"/>
              </a:rPr>
              <a:t>Aşırı koruyucu aileler</a:t>
            </a:r>
          </a:p>
          <a:p>
            <a:pPr marL="533400" indent="-533400" eaLnBrk="1" hangingPunct="1">
              <a:buFontTx/>
              <a:buAutoNum type="arabicPeriod"/>
            </a:pPr>
            <a:r>
              <a:rPr lang="tr-TR" b="1" dirty="0" smtClean="0">
                <a:latin typeface="Comic Sans MS" pitchFamily="66" charset="0"/>
              </a:rPr>
              <a:t>Dengesiz ve Kararsız aileler</a:t>
            </a:r>
          </a:p>
          <a:p>
            <a:pPr marL="533400" indent="-533400" eaLnBrk="1" hangingPunct="1">
              <a:buFontTx/>
              <a:buAutoNum type="arabicPeriod"/>
            </a:pPr>
            <a:r>
              <a:rPr lang="tr-TR" b="1" dirty="0" smtClean="0">
                <a:latin typeface="Comic Sans MS" pitchFamily="66" charset="0"/>
              </a:rPr>
              <a:t>İlgisiz aileler</a:t>
            </a:r>
          </a:p>
          <a:p>
            <a:pPr marL="533400" indent="-533400" eaLnBrk="1" hangingPunct="1"/>
            <a:endParaRPr lang="tr-TR" b="1" dirty="0" smtClean="0">
              <a:latin typeface="Comic Sans MS" pitchFamily="66" charset="0"/>
            </a:endParaRPr>
          </a:p>
        </p:txBody>
      </p:sp>
      <p:pic>
        <p:nvPicPr>
          <p:cNvPr id="12292" name="Picture 15" descr="MPj04096100000[1]"/>
          <p:cNvPicPr>
            <a:picLocks noGrp="1" noChangeAspect="1" noChangeArrowheads="1"/>
          </p:cNvPicPr>
          <p:nvPr>
            <p:ph sz="half" idx="1"/>
          </p:nvPr>
        </p:nvPicPr>
        <p:blipFill>
          <a:blip r:embed="rId2" cstate="print"/>
          <a:srcRect/>
          <a:stretch>
            <a:fillRect/>
          </a:stretch>
        </p:blipFill>
        <p:spPr>
          <a:xfrm>
            <a:off x="457200" y="1863725"/>
            <a:ext cx="4038600" cy="3998913"/>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OTORİTER TUTUM (MÜKEMMELLİYETÇİ AİLE)</a:t>
            </a:r>
            <a:endParaRPr lang="tr-TR" b="1" dirty="0"/>
          </a:p>
        </p:txBody>
      </p:sp>
      <p:sp>
        <p:nvSpPr>
          <p:cNvPr id="3" name="2 İçerik Yer Tutucusu"/>
          <p:cNvSpPr>
            <a:spLocks noGrp="1"/>
          </p:cNvSpPr>
          <p:nvPr>
            <p:ph idx="1"/>
          </p:nvPr>
        </p:nvSpPr>
        <p:spPr>
          <a:xfrm>
            <a:off x="457200" y="1928802"/>
            <a:ext cx="7972452" cy="4395798"/>
          </a:xfrm>
        </p:spPr>
        <p:txBody>
          <a:bodyPr>
            <a:normAutofit fontScale="85000" lnSpcReduction="10000"/>
          </a:bodyPr>
          <a:lstStyle/>
          <a:p>
            <a:pPr>
              <a:buNone/>
            </a:pPr>
            <a:r>
              <a:rPr lang="tr-TR" dirty="0" smtClean="0"/>
              <a:t>    </a:t>
            </a:r>
            <a:r>
              <a:rPr lang="tr-TR" b="1" dirty="0" smtClean="0"/>
              <a:t>Çocuğunu, belirli bir ideal peşinde ve belirli kalıplar içinde, adeta küçük bir yetişkin yapma çabasıyla yetiştirmeye çalışan anne babalardır. Bütün kontrol anne ve babadadır.Çoğunlukla anlayışsız, hoşgörüsüz, katı ve baskıcı bir tutum içindedirler. Çocuğun davranışları katı standartlarla değerlendirilir, hata ve yanlış yapma hakkı yoktur. Çocuktan kurallara sorgulamadan uyması beklenir, evde her şey kurallara ve saatlere bağlıdır. Anne babanın gözleri sürekli çocuklarının üzerindedir. Çocuk korkmazsa kurallara uymaz mantığıyla hareket ettikleri için çocuğun en basit hatasını cezalandırırlar. Yaptırım gücü anne babadadır. Anne baba isteklerinden ödün vermez çünkü onlar hep haklıdır. </a:t>
            </a:r>
            <a:endParaRPr lang="tr-TR" b="1" dirty="0"/>
          </a:p>
        </p:txBody>
      </p:sp>
      <p:pic>
        <p:nvPicPr>
          <p:cNvPr id="26626" name="Picture 2" descr="http://t1.gstatic.com/images?q=tbn:ANd9GcSohgY-322pwDrb5BG9gHMNl4IJDXIpB2b0ktYPxsCzIdSisp_f"/>
          <p:cNvPicPr>
            <a:picLocks noChangeAspect="1" noChangeArrowheads="1"/>
          </p:cNvPicPr>
          <p:nvPr/>
        </p:nvPicPr>
        <p:blipFill>
          <a:blip r:embed="rId2" cstate="print"/>
          <a:srcRect/>
          <a:stretch>
            <a:fillRect/>
          </a:stretch>
        </p:blipFill>
        <p:spPr bwMode="auto">
          <a:xfrm>
            <a:off x="6643712" y="357166"/>
            <a:ext cx="2262201" cy="13573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85721" y="214313"/>
            <a:ext cx="5786477" cy="6286521"/>
          </a:xfrm>
        </p:spPr>
        <p:txBody>
          <a:bodyPr>
            <a:normAutofit lnSpcReduction="10000"/>
          </a:bodyPr>
          <a:lstStyle/>
          <a:p>
            <a:r>
              <a:rPr lang="tr-TR" sz="3200" b="1" dirty="0" smtClean="0">
                <a:solidFill>
                  <a:srgbClr val="FF0000"/>
                </a:solidFill>
              </a:rPr>
              <a:t>Otoriter bir ailede yetişen çocukların özellikleri</a:t>
            </a:r>
          </a:p>
          <a:p>
            <a:r>
              <a:rPr lang="tr-TR" dirty="0" smtClean="0"/>
              <a:t> </a:t>
            </a:r>
            <a:r>
              <a:rPr lang="tr-TR" sz="2400" b="1" dirty="0" smtClean="0"/>
              <a:t>Stresli, tedirgin çocuklardır</a:t>
            </a:r>
          </a:p>
          <a:p>
            <a:r>
              <a:rPr lang="tr-TR" sz="2400" b="1" dirty="0" smtClean="0"/>
              <a:t> Kendine olan güveni hemen hemen yok gibidir. Yaratıcılığı gelişmez.</a:t>
            </a:r>
          </a:p>
          <a:p>
            <a:r>
              <a:rPr lang="tr-TR" sz="2400" b="1" dirty="0" smtClean="0"/>
              <a:t> Sessiz çekingen başkalarının etkisinde kolayca kalabilen çocuklardır.</a:t>
            </a:r>
          </a:p>
          <a:p>
            <a:r>
              <a:rPr lang="tr-TR" sz="2400" b="1" dirty="0" smtClean="0"/>
              <a:t> Sürekli eleştirildiği için aşağılık duygusu geliştirebilir. Hoşgörü göstermez.</a:t>
            </a:r>
          </a:p>
          <a:p>
            <a:r>
              <a:rPr lang="tr-TR" sz="2400" b="1" dirty="0" smtClean="0"/>
              <a:t> Dıştan denetimlidirler. Kendi başlarına karar veremezler dışarıdan birilerinin onu yönlendirmesini beklerler.</a:t>
            </a:r>
          </a:p>
          <a:p>
            <a:r>
              <a:rPr lang="nn-NO" sz="2400" b="1" dirty="0" smtClean="0"/>
              <a:t> Tam tersi çocuk isyankarda olabilir.</a:t>
            </a:r>
            <a:endParaRPr lang="tr-TR" sz="2400" b="1" dirty="0"/>
          </a:p>
        </p:txBody>
      </p:sp>
      <p:pic>
        <p:nvPicPr>
          <p:cNvPr id="4" name="Picture 4" descr="C:\Documents and Settings\2007\Desktop\azar.jpg"/>
          <p:cNvPicPr>
            <a:picLocks noChangeAspect="1" noChangeArrowheads="1"/>
          </p:cNvPicPr>
          <p:nvPr/>
        </p:nvPicPr>
        <p:blipFill>
          <a:blip r:embed="rId2" cstate="print"/>
          <a:srcRect/>
          <a:stretch>
            <a:fillRect/>
          </a:stretch>
        </p:blipFill>
        <p:spPr bwMode="auto">
          <a:xfrm>
            <a:off x="6143636" y="1571612"/>
            <a:ext cx="2714644" cy="478634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1092</TotalTime>
  <Words>1431</Words>
  <Application>Microsoft Office PowerPoint</Application>
  <PresentationFormat>Ekran Gösterisi (4:3)</PresentationFormat>
  <Paragraphs>155</Paragraphs>
  <Slides>29</Slides>
  <Notes>0</Notes>
  <HiddenSlides>1</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29</vt:i4>
      </vt:variant>
    </vt:vector>
  </HeadingPairs>
  <TitlesOfParts>
    <vt:vector size="31" baseType="lpstr">
      <vt:lpstr>Akış</vt:lpstr>
      <vt:lpstr>Bit Eşlem Resmi</vt:lpstr>
      <vt:lpstr>                            </vt:lpstr>
      <vt:lpstr> Çocuklar büyüdükçe aile dışındaki insanlarla karşılaşır ve onlarla olumlu ilişkiler kurarlar.</vt:lpstr>
      <vt:lpstr>Anne-babanın çocuğa karşı takınmış olduğu olumlu ya da olumsuz tutumları,çocuğun kişiliğinin gelişmesinde önemli rol oynar.</vt:lpstr>
      <vt:lpstr>Bunun karşıtı olarak ;</vt:lpstr>
      <vt:lpstr>Çocukların yetişmesinde birinci derecede sorumlu ve etkili olan kaynak ,</vt:lpstr>
      <vt:lpstr> UNUTMAYALIM Kİ; Sosyalleşmenin ilk öğrenildiği yer aile ortamıdır.</vt:lpstr>
      <vt:lpstr>ANNE – BABA TUTUMLARI</vt:lpstr>
      <vt:lpstr>OTORİTER TUTUM (MÜKEMMELLİYETÇİ AİLE)</vt:lpstr>
      <vt:lpstr>Slayt 9</vt:lpstr>
      <vt:lpstr>Slayt 10</vt:lpstr>
      <vt:lpstr>SERBEST ANNE BABA TUTUMLARI(AŞIRI HOŞGÖRÜLÜ)</vt:lpstr>
      <vt:lpstr>Slayt 12</vt:lpstr>
      <vt:lpstr>Slayt 13</vt:lpstr>
      <vt:lpstr>Slayt 14</vt:lpstr>
      <vt:lpstr>İLGİSİZ VE KAYITSIZ ANNE BABA TUTUMLARI</vt:lpstr>
      <vt:lpstr>Slayt 16</vt:lpstr>
      <vt:lpstr>DENGESİZ VE KARARSIZ ANNE BABA TUTUMLARI (TUTARSIZ)</vt:lpstr>
      <vt:lpstr>Slayt 18</vt:lpstr>
      <vt:lpstr>AŞIRI KORUYUCU ANNE BABA TUTUMLARI</vt:lpstr>
      <vt:lpstr>Slayt 20</vt:lpstr>
      <vt:lpstr>GÜVEN VERİCİ, DESTEKLEYİCİ AİLE TUTUMLARI (DEMOKRATİK AİLE)</vt:lpstr>
      <vt:lpstr>Slayt 22</vt:lpstr>
      <vt:lpstr>ANNE-BABALIK ROLÜ  (Görev ve Sorumluluklar)</vt:lpstr>
      <vt:lpstr>AİLELERE ÖNERİLER</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GELİŞİM AŞAMALARI VE AİLE TUTUMLARI</dc:title>
  <dc:creator>MDRYRD</dc:creator>
  <cp:lastModifiedBy>Anaokulu</cp:lastModifiedBy>
  <cp:revision>86</cp:revision>
  <dcterms:created xsi:type="dcterms:W3CDTF">2011-12-20T12:25:41Z</dcterms:created>
  <dcterms:modified xsi:type="dcterms:W3CDTF">2018-03-28T13:23:07Z</dcterms:modified>
</cp:coreProperties>
</file>